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8" r:id="rId2"/>
    <p:sldId id="405" r:id="rId3"/>
    <p:sldId id="375" r:id="rId4"/>
    <p:sldId id="394" r:id="rId5"/>
    <p:sldId id="406" r:id="rId6"/>
    <p:sldId id="407" r:id="rId7"/>
    <p:sldId id="408" r:id="rId8"/>
    <p:sldId id="409" r:id="rId9"/>
    <p:sldId id="410" r:id="rId10"/>
    <p:sldId id="417" r:id="rId11"/>
    <p:sldId id="411" r:id="rId12"/>
    <p:sldId id="412" r:id="rId13"/>
    <p:sldId id="413" r:id="rId14"/>
    <p:sldId id="420" r:id="rId15"/>
    <p:sldId id="415" r:id="rId16"/>
    <p:sldId id="398" r:id="rId17"/>
    <p:sldId id="401" r:id="rId18"/>
    <p:sldId id="421" r:id="rId19"/>
    <p:sldId id="422" r:id="rId20"/>
    <p:sldId id="424" r:id="rId21"/>
    <p:sldId id="419" r:id="rId22"/>
    <p:sldId id="423" r:id="rId23"/>
    <p:sldId id="425" r:id="rId24"/>
    <p:sldId id="426" r:id="rId25"/>
    <p:sldId id="427" r:id="rId26"/>
    <p:sldId id="428" r:id="rId27"/>
    <p:sldId id="429" r:id="rId28"/>
    <p:sldId id="430" r:id="rId29"/>
    <p:sldId id="431" r:id="rId30"/>
    <p:sldId id="432" r:id="rId31"/>
    <p:sldId id="442" r:id="rId32"/>
    <p:sldId id="443" r:id="rId33"/>
    <p:sldId id="444" r:id="rId34"/>
    <p:sldId id="445" r:id="rId35"/>
    <p:sldId id="446" r:id="rId36"/>
    <p:sldId id="447" r:id="rId37"/>
    <p:sldId id="448" r:id="rId38"/>
    <p:sldId id="433" r:id="rId39"/>
    <p:sldId id="434" r:id="rId40"/>
    <p:sldId id="435" r:id="rId41"/>
    <p:sldId id="436" r:id="rId42"/>
    <p:sldId id="437" r:id="rId43"/>
    <p:sldId id="438" r:id="rId44"/>
    <p:sldId id="441" r:id="rId45"/>
    <p:sldId id="439" r:id="rId46"/>
    <p:sldId id="440" r:id="rId47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507C"/>
    <a:srgbClr val="CFD5EA"/>
    <a:srgbClr val="FF0000"/>
    <a:srgbClr val="FF0066"/>
    <a:srgbClr val="CDFD33"/>
    <a:srgbClr val="FF3131"/>
    <a:srgbClr val="FFAC31"/>
    <a:srgbClr val="FFFFFF"/>
    <a:srgbClr val="E9EBF5"/>
    <a:srgbClr val="3EF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6559" autoAdjust="0"/>
  </p:normalViewPr>
  <p:slideViewPr>
    <p:cSldViewPr snapToGrid="0">
      <p:cViewPr varScale="1">
        <p:scale>
          <a:sx n="85" d="100"/>
          <a:sy n="85" d="100"/>
        </p:scale>
        <p:origin x="131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53B09-5E8C-4F90-BBB7-329FE25367A5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AD71C-5688-4085-82DB-BD68BDDEAC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502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AB1CC-A289-449F-A6E1-7CFFB3135ABA}" type="datetimeFigureOut">
              <a:rPr lang="ko-KR" altLang="en-US" smtClean="0"/>
              <a:t>2020-07-16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930C5-85DF-40EA-A64C-21A918515F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7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 flipV="1">
            <a:off x="0" y="1333973"/>
            <a:ext cx="9144000" cy="45719"/>
          </a:xfrm>
          <a:prstGeom prst="rect">
            <a:avLst/>
          </a:prstGeom>
          <a:solidFill>
            <a:srgbClr val="234175">
              <a:alpha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8485" y="1947476"/>
            <a:ext cx="6607028" cy="2381176"/>
          </a:xfrm>
        </p:spPr>
        <p:txBody>
          <a:bodyPr anchor="b">
            <a:normAutofit/>
          </a:bodyPr>
          <a:lstStyle>
            <a:lvl1pPr algn="l" latinLnBrk="0">
              <a:defRPr sz="4000">
                <a:solidFill>
                  <a:srgbClr val="F2F2F2"/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453" y="4776982"/>
            <a:ext cx="6095092" cy="450358"/>
          </a:xfrm>
        </p:spPr>
        <p:txBody>
          <a:bodyPr>
            <a:noAutofit/>
          </a:bodyPr>
          <a:lstStyle>
            <a:lvl1pPr marL="0" indent="0" algn="l" latinLnBrk="0">
              <a:buNone/>
              <a:defRPr sz="2400">
                <a:solidFill>
                  <a:srgbClr val="65C7C6"/>
                </a:solidFill>
                <a:latin typeface="+mn-ea"/>
                <a:ea typeface="+mn-ea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  <a:endParaRPr 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6469894"/>
            <a:ext cx="9144000" cy="21600"/>
          </a:xfrm>
          <a:prstGeom prst="rect">
            <a:avLst/>
          </a:prstGeom>
          <a:solidFill>
            <a:srgbClr val="205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 userDrawn="1"/>
        </p:nvSpPr>
        <p:spPr>
          <a:xfrm>
            <a:off x="4365078" y="6507427"/>
            <a:ext cx="41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D9249DC-0B0E-4767-AF10-5843967F4B4F}" type="slidenum">
              <a:rPr lang="ko-KR" altLang="en-US" sz="120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ko-KR" alt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313551" y="6497946"/>
            <a:ext cx="17443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2020 AI-PHM</a:t>
            </a:r>
            <a:r>
              <a:rPr lang="en-US" altLang="ko-KR" sz="9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4" y="563442"/>
            <a:ext cx="1586780" cy="158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8" y="6532130"/>
            <a:ext cx="1182029" cy="2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89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>
            <a:noAutofit/>
          </a:bodyPr>
          <a:lstStyle>
            <a:lvl1pPr latinLnBrk="0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756" y="989704"/>
            <a:ext cx="8728364" cy="5187258"/>
          </a:xfrm>
        </p:spPr>
        <p:txBody>
          <a:bodyPr>
            <a:normAutofit/>
          </a:bodyPr>
          <a:lstStyle>
            <a:lvl1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latinLnBrk="0">
              <a:defRPr sz="240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-8164" y="191208"/>
            <a:ext cx="144000" cy="563533"/>
          </a:xfrm>
          <a:prstGeom prst="rect">
            <a:avLst/>
          </a:prstGeom>
          <a:solidFill>
            <a:srgbClr val="205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2"/>
          <p:cNvSpPr/>
          <p:nvPr userDrawn="1"/>
        </p:nvSpPr>
        <p:spPr>
          <a:xfrm>
            <a:off x="0" y="6469894"/>
            <a:ext cx="9144000" cy="21600"/>
          </a:xfrm>
          <a:prstGeom prst="rect">
            <a:avLst/>
          </a:prstGeom>
          <a:solidFill>
            <a:srgbClr val="205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365078" y="6507427"/>
            <a:ext cx="41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D9249DC-0B0E-4767-AF10-5843967F4B4F}" type="slidenum">
              <a:rPr lang="ko-KR" altLang="en-US" sz="120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ko-KR" altLang="en-US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313551" y="6497946"/>
            <a:ext cx="17443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2020 AI-PHM</a:t>
            </a:r>
            <a:r>
              <a:rPr lang="en-US" altLang="ko-KR" sz="900" baseline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</a:p>
        </p:txBody>
      </p:sp>
      <p:pic>
        <p:nvPicPr>
          <p:cNvPr id="17" name="Picture 8" descr="Related image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8" y="6532130"/>
            <a:ext cx="1182029" cy="28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303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bg1"/>
            </a:gs>
            <a:gs pos="0">
              <a:srgbClr val="EBEBEB"/>
            </a:gs>
            <a:gs pos="97000">
              <a:srgbClr val="F5F5F5"/>
            </a:gs>
            <a:gs pos="4000">
              <a:srgbClr val="F5F5F5"/>
            </a:gs>
            <a:gs pos="93000">
              <a:schemeClr val="bg1"/>
            </a:gs>
            <a:gs pos="100000">
              <a:srgbClr val="EBEBEB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91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6314" y="1947476"/>
            <a:ext cx="8371115" cy="199262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스마트폰 데이터를 이용한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  <a:t/>
            </a:r>
            <a:b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</a:b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  <a:t>HAR</a:t>
            </a:r>
            <a:r>
              <a:rPr lang="en-US" altLang="ko-KR" sz="3200" dirty="0">
                <a:solidFill>
                  <a:schemeClr val="tx1"/>
                </a:solidFill>
              </a:rPr>
              <a:t>(Human Activity Recognition)</a:t>
            </a:r>
            <a:r>
              <a:rPr lang="ko-KR" altLang="en-US" b="1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</a:rPr>
              <a:t>System 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102405" y="3635654"/>
            <a:ext cx="7058932" cy="1781529"/>
          </a:xfrm>
        </p:spPr>
        <p:txBody>
          <a:bodyPr/>
          <a:lstStyle/>
          <a:p>
            <a:pPr algn="ctr"/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AI-PHM Lab</a:t>
            </a: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기계공학과</a:t>
            </a:r>
            <a:r>
              <a:rPr lang="en-US" altLang="ko-KR" sz="2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시스템경영공학과 노인호</a:t>
            </a:r>
            <a:endParaRPr lang="en-US" altLang="ko-KR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en-US" altLang="ko-KR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Department of Systems Management Engineering (SME)</a:t>
            </a:r>
          </a:p>
          <a:p>
            <a:pPr algn="ctr"/>
            <a:r>
              <a:rPr lang="en-US" altLang="ko-KR" sz="1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Sungkyunkwan</a:t>
            </a:r>
            <a:r>
              <a:rPr lang="en-US" altLang="ko-KR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 University (SKKU)</a:t>
            </a:r>
          </a:p>
          <a:p>
            <a:pPr algn="ctr"/>
            <a:endParaRPr lang="en-US" altLang="ko-KR" sz="18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116152-1182-492F-9018-1AAB04957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1.2.4 </a:t>
            </a:r>
            <a:r>
              <a:rPr lang="en-US" altLang="ko-KR" dirty="0"/>
              <a:t>low</a:t>
            </a:r>
            <a:r>
              <a:rPr lang="ko-KR" altLang="en-US" dirty="0"/>
              <a:t> </a:t>
            </a:r>
            <a:r>
              <a:rPr lang="en-US" altLang="ko-KR" dirty="0"/>
              <a:t>pass</a:t>
            </a:r>
            <a:r>
              <a:rPr lang="ko-KR" altLang="en-US" dirty="0"/>
              <a:t> </a:t>
            </a:r>
            <a:r>
              <a:rPr lang="en-US" altLang="ko-KR" dirty="0" err="1"/>
              <a:t>butterworth</a:t>
            </a:r>
            <a:r>
              <a:rPr lang="en-US" altLang="ko-KR" dirty="0"/>
              <a:t> filter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FB80B0-151F-401E-90C4-4927C1875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 r="11743"/>
          <a:stretch/>
        </p:blipFill>
        <p:spPr>
          <a:xfrm>
            <a:off x="351310" y="689932"/>
            <a:ext cx="7777201" cy="3611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AA3291-4AE0-46C6-B63D-25DD7BE7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815" y="4800227"/>
            <a:ext cx="4252185" cy="13299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78220-957E-4009-825F-18348EC6D6F7}"/>
              </a:ext>
            </a:extLst>
          </p:cNvPr>
          <p:cNvSpPr txBox="1"/>
          <p:nvPr/>
        </p:nvSpPr>
        <p:spPr>
          <a:xfrm>
            <a:off x="5525613" y="3873757"/>
            <a:ext cx="33035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*verification of gravity: 0.3hz</a:t>
            </a:r>
          </a:p>
          <a:p>
            <a:r>
              <a:rPr lang="en-US" altLang="ko-KR" sz="1400" dirty="0"/>
              <a:t>0.3hz</a:t>
            </a:r>
            <a:r>
              <a:rPr lang="ko-KR" altLang="en-US" sz="1400" dirty="0"/>
              <a:t>이하의 신호</a:t>
            </a:r>
            <a:r>
              <a:rPr lang="en-US" altLang="ko-KR" sz="1400" dirty="0"/>
              <a:t>(</a:t>
            </a:r>
            <a:r>
              <a:rPr lang="ko-KR" altLang="en-US" sz="1400" dirty="0"/>
              <a:t>중력</a:t>
            </a:r>
            <a:r>
              <a:rPr lang="en-US" altLang="ko-KR" sz="1400" dirty="0"/>
              <a:t>)</a:t>
            </a:r>
            <a:r>
              <a:rPr lang="ko-KR" altLang="en-US" sz="1400" dirty="0"/>
              <a:t>를 추출하여 </a:t>
            </a:r>
            <a:r>
              <a:rPr lang="en-US" altLang="ko-KR" sz="1400" dirty="0"/>
              <a:t>vector</a:t>
            </a:r>
            <a:r>
              <a:rPr lang="ko-KR" altLang="en-US" sz="1400" dirty="0"/>
              <a:t>의 크기를 계산했을 때 </a:t>
            </a:r>
            <a:r>
              <a:rPr lang="en-US" altLang="ko-KR" sz="1400" dirty="0"/>
              <a:t>constant 1g</a:t>
            </a:r>
            <a:r>
              <a:rPr lang="ko-KR" altLang="en-US" sz="1400" dirty="0"/>
              <a:t>에 가까웠다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3" name="직사각형 2"/>
          <p:cNvSpPr/>
          <p:nvPr/>
        </p:nvSpPr>
        <p:spPr>
          <a:xfrm>
            <a:off x="47878" y="4389540"/>
            <a:ext cx="49192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Noise</a:t>
            </a:r>
            <a:r>
              <a:rPr lang="ko-KR" altLang="en-US" sz="1600" b="1" dirty="0" smtClean="0"/>
              <a:t>에 해당하는 부분 </a:t>
            </a:r>
            <a:r>
              <a:rPr lang="en-US" altLang="ko-KR" sz="1600" dirty="0" smtClean="0"/>
              <a:t>(20hz ~25hz, -25hz~-20hz)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 smtClean="0"/>
              <a:t>Total </a:t>
            </a:r>
            <a:r>
              <a:rPr lang="en-US" altLang="ko-KR" sz="1600" b="1" dirty="0" err="1" smtClean="0"/>
              <a:t>acc</a:t>
            </a:r>
            <a:r>
              <a:rPr lang="ko-KR" altLang="en-US" sz="1600" b="1" dirty="0" smtClean="0"/>
              <a:t>를 </a:t>
            </a:r>
            <a:r>
              <a:rPr lang="en-US" altLang="ko-KR" sz="1600" b="1" dirty="0" smtClean="0"/>
              <a:t>body </a:t>
            </a:r>
            <a:r>
              <a:rPr lang="en-US" altLang="ko-KR" sz="1600" b="1" dirty="0" err="1" smtClean="0"/>
              <a:t>acc</a:t>
            </a:r>
            <a:r>
              <a:rPr lang="ko-KR" altLang="en-US" sz="1600" b="1" dirty="0" smtClean="0"/>
              <a:t>와 </a:t>
            </a:r>
            <a:r>
              <a:rPr lang="en-US" altLang="ko-KR" sz="1600" b="1" dirty="0" err="1" smtClean="0"/>
              <a:t>grav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acc</a:t>
            </a:r>
            <a:r>
              <a:rPr lang="ko-KR" altLang="en-US" sz="1600" b="1" dirty="0" smtClean="0"/>
              <a:t>로 분리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en-US" altLang="ko-KR" sz="1600" dirty="0" err="1" smtClean="0"/>
              <a:t>grav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acc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에 해당하는 부분 </a:t>
            </a:r>
            <a:r>
              <a:rPr lang="en-US" altLang="ko-KR" sz="1600" dirty="0" smtClean="0"/>
              <a:t>(-0.3hz~0.3hz)</a:t>
            </a:r>
            <a:br>
              <a:rPr lang="en-US" altLang="ko-KR" sz="1600" dirty="0" smtClean="0"/>
            </a:br>
            <a:r>
              <a:rPr lang="en-US" altLang="ko-KR" sz="1600" dirty="0" smtClean="0"/>
              <a:t>- body </a:t>
            </a:r>
            <a:r>
              <a:rPr lang="en-US" altLang="ko-KR" sz="1600" dirty="0" err="1" smtClean="0"/>
              <a:t>acc</a:t>
            </a:r>
            <a:r>
              <a:rPr lang="ko-KR" altLang="en-US" sz="1600" dirty="0" smtClean="0"/>
              <a:t>에 해당하는 부분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나머지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991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1.2.4 </a:t>
            </a:r>
            <a:r>
              <a:rPr lang="en-US" altLang="ko-KR" dirty="0"/>
              <a:t>Feature Selection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5" y="989704"/>
            <a:ext cx="4869229" cy="5187258"/>
          </a:xfrm>
        </p:spPr>
        <p:txBody>
          <a:bodyPr/>
          <a:lstStyle/>
          <a:p>
            <a:r>
              <a:rPr lang="en-US" altLang="ko-KR" sz="1800" dirty="0" err="1">
                <a:latin typeface="+mn-ea"/>
              </a:rPr>
              <a:t>tbodyAcc</a:t>
            </a:r>
            <a:r>
              <a:rPr lang="en-US" altLang="ko-KR" sz="1800" dirty="0">
                <a:latin typeface="+mn-ea"/>
              </a:rPr>
              <a:t>-XYZ, </a:t>
            </a:r>
            <a:r>
              <a:rPr lang="en-US" altLang="ko-KR" sz="1800" dirty="0" err="1">
                <a:latin typeface="+mn-ea"/>
              </a:rPr>
              <a:t>tbodyGyro</a:t>
            </a:r>
            <a:r>
              <a:rPr lang="en-US" altLang="ko-KR" sz="1800" dirty="0">
                <a:latin typeface="+mn-ea"/>
              </a:rPr>
              <a:t>-XYZ: </a:t>
            </a:r>
            <a:r>
              <a:rPr lang="ko-KR" altLang="en-US" sz="1800" dirty="0">
                <a:latin typeface="+mn-ea"/>
              </a:rPr>
              <a:t>각 </a:t>
            </a:r>
            <a:r>
              <a:rPr lang="en-US" altLang="ko-KR" sz="1800" dirty="0">
                <a:latin typeface="+mn-ea"/>
              </a:rPr>
              <a:t>XYZ</a:t>
            </a:r>
            <a:r>
              <a:rPr lang="ko-KR" altLang="en-US" sz="1800" dirty="0">
                <a:latin typeface="+mn-ea"/>
              </a:rPr>
              <a:t>축에 대한 가속도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각속도 데이터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dirty="0" err="1">
                <a:latin typeface="+mn-ea"/>
              </a:rPr>
              <a:t>tbodyAccjerk</a:t>
            </a:r>
            <a:r>
              <a:rPr lang="en-US" altLang="ko-KR" sz="1800" dirty="0">
                <a:latin typeface="+mn-ea"/>
              </a:rPr>
              <a:t>-XYZ: </a:t>
            </a:r>
            <a:r>
              <a:rPr lang="ko-KR" altLang="en-US" sz="1800" dirty="0">
                <a:latin typeface="+mn-ea"/>
              </a:rPr>
              <a:t>가속도를 미분해 얻은 </a:t>
            </a:r>
            <a:r>
              <a:rPr lang="en-US" altLang="ko-KR" sz="1800" dirty="0">
                <a:latin typeface="+mn-ea"/>
              </a:rPr>
              <a:t>jerk </a:t>
            </a:r>
            <a:r>
              <a:rPr lang="ko-KR" altLang="en-US" sz="1800" dirty="0">
                <a:latin typeface="+mn-ea"/>
              </a:rPr>
              <a:t>데이터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dirty="0" err="1">
                <a:latin typeface="+mn-ea"/>
              </a:rPr>
              <a:t>tBodyGyrojerk</a:t>
            </a:r>
            <a:r>
              <a:rPr lang="en-US" altLang="ko-KR" sz="1800" dirty="0">
                <a:latin typeface="+mn-ea"/>
              </a:rPr>
              <a:t>-XYZ:</a:t>
            </a:r>
            <a:r>
              <a:rPr lang="ko-KR" altLang="en-US" sz="1800" dirty="0">
                <a:latin typeface="+mn-ea"/>
              </a:rPr>
              <a:t>각속도를 미분해 얻은 </a:t>
            </a:r>
            <a:r>
              <a:rPr lang="en-US" altLang="ko-KR" sz="1800" dirty="0">
                <a:latin typeface="+mn-ea"/>
              </a:rPr>
              <a:t>jerk </a:t>
            </a:r>
            <a:r>
              <a:rPr lang="ko-KR" altLang="en-US" sz="1800" dirty="0">
                <a:latin typeface="+mn-ea"/>
              </a:rPr>
              <a:t>데이터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dirty="0" err="1">
                <a:latin typeface="+mn-ea"/>
              </a:rPr>
              <a:t>tBodyAccMag,AccjerkMag</a:t>
            </a:r>
            <a:r>
              <a:rPr lang="en-US" altLang="ko-KR" sz="1800" dirty="0">
                <a:latin typeface="+mn-ea"/>
              </a:rPr>
              <a:t>…</a:t>
            </a:r>
            <a:r>
              <a:rPr lang="en-US" altLang="ko-KR" sz="1800" dirty="0" err="1">
                <a:latin typeface="+mn-ea"/>
              </a:rPr>
              <a:t>etc</a:t>
            </a:r>
            <a:r>
              <a:rPr lang="en-US" altLang="ko-KR" sz="1800" dirty="0">
                <a:latin typeface="+mn-ea"/>
              </a:rPr>
              <a:t>:</a:t>
            </a:r>
            <a:r>
              <a:rPr lang="ko-KR" altLang="en-US" sz="1800" dirty="0">
                <a:latin typeface="+mn-ea"/>
              </a:rPr>
              <a:t>각 </a:t>
            </a:r>
            <a:r>
              <a:rPr lang="ko-KR" altLang="en-US" sz="1800" dirty="0" err="1">
                <a:latin typeface="+mn-ea"/>
              </a:rPr>
              <a:t>벡터량의</a:t>
            </a:r>
            <a:r>
              <a:rPr lang="ko-KR" altLang="en-US" sz="1800" dirty="0">
                <a:latin typeface="+mn-ea"/>
              </a:rPr>
              <a:t> 크기</a:t>
            </a:r>
            <a:r>
              <a:rPr lang="en-US" altLang="ko-KR" sz="1800" dirty="0">
                <a:latin typeface="+mn-ea"/>
              </a:rPr>
              <a:t>(Magnitude)</a:t>
            </a:r>
            <a:r>
              <a:rPr lang="ko-KR" altLang="en-US" sz="1800" dirty="0">
                <a:latin typeface="+mn-ea"/>
              </a:rPr>
              <a:t>를 계산한 데이터</a:t>
            </a:r>
            <a:endParaRPr lang="en-US" altLang="ko-KR" sz="18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+mn-ea"/>
              </a:rPr>
              <a:t>Fast Fourier Transform(</a:t>
            </a:r>
            <a:r>
              <a:rPr lang="en-US" altLang="ko-KR" sz="2000" b="1" dirty="0" err="1">
                <a:latin typeface="+mn-ea"/>
              </a:rPr>
              <a:t>FFT</a:t>
            </a:r>
            <a:r>
              <a:rPr lang="en-US" altLang="ko-KR" sz="2000" b="1" dirty="0">
                <a:latin typeface="+mn-ea"/>
              </a:rPr>
              <a:t>)</a:t>
            </a:r>
            <a:r>
              <a:rPr lang="ko-KR" altLang="en-US" sz="2000" b="1" dirty="0">
                <a:latin typeface="+mn-ea"/>
              </a:rPr>
              <a:t>를 </a:t>
            </a:r>
            <a:r>
              <a:rPr lang="ko-KR" altLang="en-US" sz="2000" b="1" dirty="0" smtClean="0">
                <a:latin typeface="+mn-ea"/>
              </a:rPr>
              <a:t>적용하는 과정에서 얻은 </a:t>
            </a:r>
            <a:r>
              <a:rPr lang="en-US" altLang="ko-KR" sz="2000" b="1" dirty="0" smtClean="0">
                <a:latin typeface="+mn-ea"/>
              </a:rPr>
              <a:t>frequency domain data</a:t>
            </a:r>
            <a:r>
              <a:rPr lang="en-US" altLang="ko-KR" sz="2000" dirty="0" smtClean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dirty="0" err="1">
                <a:latin typeface="+mn-ea"/>
              </a:rPr>
              <a:t>fBodyGryo</a:t>
            </a:r>
            <a:r>
              <a:rPr lang="en-US" altLang="ko-KR" sz="2000" dirty="0">
                <a:latin typeface="+mn-ea"/>
              </a:rPr>
              <a:t>-XYZ, </a:t>
            </a:r>
            <a:r>
              <a:rPr lang="en-US" altLang="ko-KR" sz="2000" dirty="0" err="1">
                <a:latin typeface="+mn-ea"/>
              </a:rPr>
              <a:t>fBodyAcc</a:t>
            </a:r>
            <a:r>
              <a:rPr lang="en-US" altLang="ko-KR" sz="2000" dirty="0">
                <a:latin typeface="+mn-ea"/>
              </a:rPr>
              <a:t>-XYZ,</a:t>
            </a:r>
          </a:p>
          <a:p>
            <a:pPr marL="0" indent="0">
              <a:buNone/>
            </a:pPr>
            <a:r>
              <a:rPr lang="en-US" altLang="ko-KR" sz="2000" dirty="0" err="1">
                <a:latin typeface="+mn-ea"/>
              </a:rPr>
              <a:t>fBodyAccjerk_XYZ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 err="1">
                <a:latin typeface="+mn-ea"/>
              </a:rPr>
              <a:t>fBodyAccjerkMag</a:t>
            </a: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err="1">
                <a:latin typeface="+mn-ea"/>
              </a:rPr>
              <a:t>fBodyGyrojerk_XYZ,fBodyGyrojerkMag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F93B6-869C-494C-B801-F4A66AC69AE5}"/>
              </a:ext>
            </a:extLst>
          </p:cNvPr>
          <p:cNvSpPr txBox="1"/>
          <p:nvPr/>
        </p:nvSpPr>
        <p:spPr>
          <a:xfrm>
            <a:off x="5160907" y="461365"/>
            <a:ext cx="3800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*jerk : </a:t>
            </a:r>
            <a:r>
              <a:rPr lang="ko-KR" altLang="en-US" sz="1400"/>
              <a:t>가가속도</a:t>
            </a:r>
            <a:endParaRPr lang="en-US" altLang="ko-KR" sz="1400"/>
          </a:p>
          <a:p>
            <a:r>
              <a:rPr lang="ko-KR" altLang="en-US" sz="1400"/>
              <a:t>시간에 따라 가속도가 변화하는지를 나타내는 </a:t>
            </a:r>
            <a:r>
              <a:rPr lang="ko-KR" altLang="en-US" sz="1400" err="1"/>
              <a:t>벡터량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8E598-9520-4F55-800E-659455F84C3D}"/>
              </a:ext>
            </a:extLst>
          </p:cNvPr>
          <p:cNvSpPr txBox="1"/>
          <p:nvPr/>
        </p:nvSpPr>
        <p:spPr>
          <a:xfrm>
            <a:off x="5160906" y="1309678"/>
            <a:ext cx="38002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en-US" altLang="ko-KR" sz="1400" b="1" dirty="0"/>
              <a:t>Fourier Transform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time</a:t>
            </a:r>
            <a:r>
              <a:rPr lang="ko-KR" altLang="en-US" sz="1400" dirty="0"/>
              <a:t> </a:t>
            </a:r>
            <a:r>
              <a:rPr lang="en-US" altLang="ko-KR" sz="1400" dirty="0"/>
              <a:t>domain</a:t>
            </a:r>
            <a:r>
              <a:rPr lang="ko-KR" altLang="en-US" sz="1400" dirty="0"/>
              <a:t>의 함수를 삼각함수를 이용해 </a:t>
            </a:r>
            <a:r>
              <a:rPr lang="en-US" altLang="ko-KR" sz="1400" dirty="0"/>
              <a:t>frequency domain</a:t>
            </a:r>
            <a:r>
              <a:rPr lang="ko-KR" altLang="en-US" sz="1400" dirty="0"/>
              <a:t>의 함수로 바꾸는 것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*</a:t>
            </a:r>
            <a:r>
              <a:rPr lang="en-US" altLang="ko-KR" sz="1400" b="1" dirty="0" smtClean="0"/>
              <a:t>Discrete Fourier Transform</a:t>
            </a:r>
          </a:p>
          <a:p>
            <a:r>
              <a:rPr lang="ko-KR" altLang="en-US" sz="1400" dirty="0" smtClean="0"/>
              <a:t>실제 세계에서는 계산을 위해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시간에 대한 연속신호함수를 일정 샘플링 주파수로 이산 주파수함수로 변환 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31ACF1-0AF2-45A4-B3E6-D3145F47E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85" y="3469603"/>
            <a:ext cx="3780204" cy="28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1.2.5 </a:t>
            </a:r>
            <a:r>
              <a:rPr lang="en-US" altLang="ko-KR" dirty="0"/>
              <a:t>Windowing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9049" y="962134"/>
            <a:ext cx="9231974" cy="321929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b="1" dirty="0" smtClean="0">
                <a:latin typeface="+mn-ea"/>
              </a:rPr>
              <a:t>Processed data</a:t>
            </a:r>
            <a:r>
              <a:rPr lang="ko-KR" altLang="en-US" sz="1600" dirty="0" smtClean="0">
                <a:latin typeface="+mn-ea"/>
              </a:rPr>
              <a:t>를 </a:t>
            </a:r>
            <a:r>
              <a:rPr lang="en-US" altLang="ko-KR" sz="1600" b="1" dirty="0" smtClean="0">
                <a:latin typeface="+mn-ea"/>
              </a:rPr>
              <a:t>2.56</a:t>
            </a:r>
            <a:r>
              <a:rPr lang="ko-KR" altLang="en-US" sz="1600" b="1" dirty="0" smtClean="0">
                <a:latin typeface="+mn-ea"/>
              </a:rPr>
              <a:t>초 단위</a:t>
            </a:r>
            <a:r>
              <a:rPr lang="en-US" altLang="ko-KR" sz="1600" b="1" dirty="0" smtClean="0">
                <a:latin typeface="+mn-ea"/>
              </a:rPr>
              <a:t>(2.56*50hz=128 data </a:t>
            </a:r>
            <a:r>
              <a:rPr lang="en-US" altLang="ko-KR" sz="1600" b="1" dirty="0">
                <a:latin typeface="+mn-ea"/>
              </a:rPr>
              <a:t>points)</a:t>
            </a:r>
            <a:r>
              <a:rPr lang="ko-KR" altLang="en-US" sz="1600" dirty="0">
                <a:latin typeface="+mn-ea"/>
              </a:rPr>
              <a:t>로 자르고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50% </a:t>
            </a:r>
            <a:r>
              <a:rPr lang="en-US" altLang="ko-KR" sz="1600" b="1" dirty="0" smtClean="0">
                <a:latin typeface="+mn-ea"/>
              </a:rPr>
              <a:t>overlap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처리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50hz</a:t>
            </a:r>
            <a:r>
              <a:rPr lang="ko-KR" altLang="en-US" sz="1400" dirty="0" smtClean="0">
                <a:latin typeface="+mn-ea"/>
              </a:rPr>
              <a:t>는 </a:t>
            </a:r>
            <a:r>
              <a:rPr lang="ko-KR" altLang="en-US" sz="1400" dirty="0" err="1" smtClean="0">
                <a:latin typeface="+mn-ea"/>
              </a:rPr>
              <a:t>나이퀴스트</a:t>
            </a:r>
            <a:r>
              <a:rPr lang="ko-KR" altLang="en-US" sz="1400" dirty="0" smtClean="0">
                <a:latin typeface="+mn-ea"/>
              </a:rPr>
              <a:t> 조건에 따라 </a:t>
            </a:r>
            <a:r>
              <a:rPr lang="ko-KR" altLang="en-US" sz="1400" dirty="0">
                <a:latin typeface="+mn-ea"/>
              </a:rPr>
              <a:t>정</a:t>
            </a:r>
            <a:r>
              <a:rPr lang="ko-KR" altLang="en-US" sz="1400" dirty="0" smtClean="0">
                <a:latin typeface="+mn-ea"/>
              </a:rPr>
              <a:t>해진 샘플링 주파수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</a:t>
            </a:r>
            <a:r>
              <a:rPr lang="en-US" altLang="ko-KR" sz="1400" b="1" dirty="0" err="1" smtClean="0">
                <a:latin typeface="+mn-ea"/>
              </a:rPr>
              <a:t>Nyquist</a:t>
            </a:r>
            <a:r>
              <a:rPr lang="en-US" altLang="ko-KR" sz="1400" b="1" dirty="0" smtClean="0">
                <a:latin typeface="+mn-ea"/>
              </a:rPr>
              <a:t> criterion</a:t>
            </a:r>
            <a:r>
              <a:rPr lang="en-US" altLang="ko-KR" sz="1400" dirty="0" smtClean="0">
                <a:latin typeface="+mn-ea"/>
              </a:rPr>
              <a:t> : </a:t>
            </a:r>
            <a:r>
              <a:rPr lang="ko-KR" altLang="en-US" sz="1400" dirty="0" smtClean="0">
                <a:latin typeface="+mn-ea"/>
              </a:rPr>
              <a:t>어떤 샘플링 주기 </a:t>
            </a:r>
            <a:r>
              <a:rPr lang="en-US" altLang="ko-KR" sz="1400" dirty="0" smtClean="0">
                <a:latin typeface="+mn-ea"/>
              </a:rPr>
              <a:t>f</a:t>
            </a:r>
            <a:r>
              <a:rPr lang="ko-KR" altLang="en-US" sz="1400" dirty="0" smtClean="0">
                <a:latin typeface="+mn-ea"/>
              </a:rPr>
              <a:t>에서 샘플링 될 때 </a:t>
            </a:r>
            <a:r>
              <a:rPr lang="en-US" altLang="ko-KR" sz="1400" dirty="0" smtClean="0">
                <a:latin typeface="+mn-ea"/>
              </a:rPr>
              <a:t>f/2 </a:t>
            </a:r>
            <a:r>
              <a:rPr lang="ko-KR" altLang="en-US" sz="1400" dirty="0" smtClean="0">
                <a:latin typeface="+mn-ea"/>
              </a:rPr>
              <a:t>보다 적은 주파수에 대해서만 안정적인 신호 정보를 구할 수 있게 된다</a:t>
            </a:r>
            <a:r>
              <a:rPr lang="en-US" altLang="ko-KR" sz="1400" dirty="0" smtClean="0">
                <a:latin typeface="+mn-ea"/>
              </a:rPr>
              <a:t>. (</a:t>
            </a:r>
            <a:r>
              <a:rPr lang="ko-KR" altLang="en-US" sz="1400" dirty="0" smtClean="0">
                <a:latin typeface="+mn-ea"/>
              </a:rPr>
              <a:t>안정적 </a:t>
            </a:r>
            <a:r>
              <a:rPr lang="en-US" altLang="ko-KR" sz="1400" dirty="0" smtClean="0">
                <a:latin typeface="+mn-ea"/>
              </a:rPr>
              <a:t>= aliasing </a:t>
            </a:r>
            <a:r>
              <a:rPr lang="ko-KR" altLang="en-US" sz="1400" dirty="0" smtClean="0">
                <a:latin typeface="+mn-ea"/>
              </a:rPr>
              <a:t>문제가 없음</a:t>
            </a:r>
            <a:r>
              <a:rPr lang="en-US" altLang="ko-KR" sz="1400" dirty="0" smtClean="0">
                <a:latin typeface="+mn-ea"/>
              </a:rPr>
              <a:t>)</a:t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</a:t>
            </a:r>
            <a:r>
              <a:rPr lang="en-US" altLang="ko-KR" sz="1400" b="1" dirty="0" smtClean="0">
                <a:latin typeface="+mn-ea"/>
              </a:rPr>
              <a:t>Overlap</a:t>
            </a:r>
            <a:r>
              <a:rPr lang="en-US" altLang="ko-KR" sz="1400" dirty="0">
                <a:latin typeface="+mn-ea"/>
              </a:rPr>
              <a:t>: windowing</a:t>
            </a:r>
            <a:r>
              <a:rPr lang="ko-KR" altLang="en-US" sz="1400" dirty="0">
                <a:latin typeface="+mn-ea"/>
              </a:rPr>
              <a:t> 과정에서 양끝에 잘린 데이터의 누락을 방지하기 위해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전 샘플의 데이터를 가져오는 것</a:t>
            </a:r>
            <a:r>
              <a:rPr lang="en-US" altLang="ko-KR" sz="1400" dirty="0">
                <a:latin typeface="+mn-ea"/>
              </a:rPr>
              <a:t>. </a:t>
            </a: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Ex) 50 </a:t>
            </a:r>
            <a:r>
              <a:rPr lang="en-US" altLang="ko-KR" sz="1400" dirty="0">
                <a:latin typeface="+mn-ea"/>
              </a:rPr>
              <a:t>% overlap </a:t>
            </a:r>
            <a:r>
              <a:rPr lang="ko-KR" altLang="en-US" sz="1400" dirty="0">
                <a:latin typeface="+mn-ea"/>
              </a:rPr>
              <a:t>을 했을 </a:t>
            </a:r>
            <a:r>
              <a:rPr lang="ko-KR" altLang="en-US" sz="1400" dirty="0" smtClean="0">
                <a:latin typeface="+mn-ea"/>
              </a:rPr>
              <a:t>때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번 샘플 </a:t>
            </a:r>
            <a:r>
              <a:rPr lang="en-US" altLang="ko-KR" sz="1400" dirty="0">
                <a:latin typeface="+mn-ea"/>
              </a:rPr>
              <a:t>1~128</a:t>
            </a:r>
            <a:r>
              <a:rPr lang="ko-KR" altLang="en-US" sz="1400" dirty="0">
                <a:latin typeface="+mn-ea"/>
              </a:rPr>
              <a:t>번까지의 </a:t>
            </a:r>
            <a:r>
              <a:rPr lang="en-US" altLang="ko-KR" sz="1400" dirty="0">
                <a:latin typeface="+mn-ea"/>
              </a:rPr>
              <a:t>data </a:t>
            </a:r>
            <a:r>
              <a:rPr lang="en-US" altLang="ko-KR" sz="1400" dirty="0" smtClean="0">
                <a:latin typeface="+mn-ea"/>
              </a:rPr>
              <a:t>points, 2</a:t>
            </a:r>
            <a:r>
              <a:rPr lang="ko-KR" altLang="en-US" sz="1400" dirty="0">
                <a:latin typeface="+mn-ea"/>
              </a:rPr>
              <a:t>번 샘플 </a:t>
            </a:r>
            <a:r>
              <a:rPr lang="en-US" altLang="ko-KR" sz="1400" dirty="0">
                <a:latin typeface="+mn-ea"/>
              </a:rPr>
              <a:t>65~192</a:t>
            </a:r>
            <a:r>
              <a:rPr lang="ko-KR" altLang="en-US" sz="1400" dirty="0">
                <a:latin typeface="+mn-ea"/>
              </a:rPr>
              <a:t>번까지의 </a:t>
            </a:r>
            <a:r>
              <a:rPr lang="en-US" altLang="ko-KR" sz="1400" dirty="0" err="1" smtClean="0">
                <a:latin typeface="+mn-ea"/>
              </a:rPr>
              <a:t>datapoints</a:t>
            </a:r>
            <a:r>
              <a:rPr lang="en-US" altLang="ko-KR" sz="1400" dirty="0">
                <a:latin typeface="+mn-ea"/>
              </a:rPr>
              <a:t/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/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* 2.56</a:t>
            </a:r>
            <a:r>
              <a:rPr lang="ko-KR" altLang="en-US" sz="1400" dirty="0">
                <a:latin typeface="+mn-ea"/>
              </a:rPr>
              <a:t>초 단위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smtClean="0">
                <a:latin typeface="+mn-ea"/>
              </a:rPr>
              <a:t>128 </a:t>
            </a:r>
            <a:r>
              <a:rPr lang="en-US" altLang="ko-KR" sz="1400" dirty="0" err="1" smtClean="0">
                <a:latin typeface="+mn-ea"/>
              </a:rPr>
              <a:t>datapoints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로 </a:t>
            </a:r>
            <a:r>
              <a:rPr lang="en-US" altLang="ko-KR" sz="1400" dirty="0" smtClean="0">
                <a:latin typeface="+mn-ea"/>
              </a:rPr>
              <a:t>windowing </a:t>
            </a:r>
            <a:r>
              <a:rPr lang="ko-KR" altLang="en-US" sz="1400" dirty="0" smtClean="0">
                <a:latin typeface="+mn-ea"/>
              </a:rPr>
              <a:t>한 </a:t>
            </a:r>
            <a:r>
              <a:rPr lang="ko-KR" altLang="en-US" sz="1400" dirty="0">
                <a:latin typeface="+mn-ea"/>
              </a:rPr>
              <a:t>이유</a:t>
            </a:r>
            <a:r>
              <a:rPr lang="en-US" altLang="ko-KR" sz="1400" dirty="0" smtClean="0">
                <a:latin typeface="+mn-ea"/>
              </a:rPr>
              <a:t>:</a:t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- FFT </a:t>
            </a:r>
            <a:r>
              <a:rPr lang="ko-KR" altLang="en-US" sz="1400" dirty="0">
                <a:latin typeface="+mn-ea"/>
              </a:rPr>
              <a:t>알고리즘은 샘플 수가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의 거듭 제곱 일 때 가장 효율적으로 실행된다</a:t>
            </a:r>
            <a:r>
              <a:rPr lang="en-US" altLang="ko-KR" sz="1400" dirty="0" smtClean="0">
                <a:latin typeface="+mn-ea"/>
              </a:rPr>
              <a:t>.</a:t>
            </a:r>
            <a:br>
              <a:rPr lang="en-US" altLang="ko-KR" sz="1400" dirty="0" smtClean="0">
                <a:latin typeface="+mn-ea"/>
              </a:rPr>
            </a:br>
            <a:r>
              <a:rPr lang="en-US" altLang="ko-KR" sz="1400" dirty="0" smtClean="0">
                <a:latin typeface="+mn-ea"/>
              </a:rPr>
              <a:t>- ( DFT</a:t>
            </a:r>
            <a:r>
              <a:rPr lang="ko-KR" altLang="en-US" sz="1400" dirty="0" smtClean="0">
                <a:latin typeface="+mn-ea"/>
              </a:rPr>
              <a:t>를 이용하면 </a:t>
            </a:r>
            <a:r>
              <a:rPr lang="en-US" altLang="ko-KR" sz="1400" b="1" dirty="0" smtClean="0">
                <a:latin typeface="+mn-ea"/>
              </a:rPr>
              <a:t>O(n^2)</a:t>
            </a:r>
            <a:r>
              <a:rPr lang="ko-KR" altLang="en-US" sz="1400" dirty="0" smtClean="0">
                <a:latin typeface="+mn-ea"/>
              </a:rPr>
              <a:t>의 시간이 걸리는 계산을</a:t>
            </a:r>
            <a:r>
              <a:rPr lang="en-US" altLang="ko-KR" sz="1400" dirty="0" smtClean="0">
                <a:latin typeface="+mn-ea"/>
              </a:rPr>
              <a:t> FFT</a:t>
            </a:r>
            <a:r>
              <a:rPr lang="ko-KR" altLang="en-US" sz="1400" dirty="0" smtClean="0">
                <a:latin typeface="+mn-ea"/>
              </a:rPr>
              <a:t>를 이용해서 </a:t>
            </a:r>
            <a:r>
              <a:rPr lang="en-US" altLang="ko-KR" sz="1400" b="1" dirty="0" smtClean="0">
                <a:latin typeface="+mn-ea"/>
              </a:rPr>
              <a:t>O(</a:t>
            </a:r>
            <a:r>
              <a:rPr lang="en-US" altLang="ko-KR" sz="1400" b="1" dirty="0" err="1" smtClean="0">
                <a:latin typeface="+mn-ea"/>
              </a:rPr>
              <a:t>nlogn</a:t>
            </a:r>
            <a:r>
              <a:rPr lang="en-US" altLang="ko-KR" sz="1400" b="1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의 시간이 걸리도록 계산</a:t>
            </a:r>
            <a:r>
              <a:rPr lang="en-US" altLang="ko-KR" sz="1400" dirty="0" smtClean="0">
                <a:latin typeface="+mn-ea"/>
              </a:rPr>
              <a:t>)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altLang="ko-KR" sz="1400" dirty="0">
              <a:latin typeface="+mn-ea"/>
            </a:endParaRPr>
          </a:p>
        </p:txBody>
      </p:sp>
      <p:pic>
        <p:nvPicPr>
          <p:cNvPr id="1030" name="Picture 6" descr="FFTAnalyzer">
            <a:extLst>
              <a:ext uri="{FF2B5EF4-FFF2-40B4-BE49-F238E27FC236}">
                <a16:creationId xmlns:a16="http://schemas.microsoft.com/office/drawing/2014/main" id="{FAD49DF2-1F8A-42F9-8239-7CD3A3C711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9"/>
          <a:stretch/>
        </p:blipFill>
        <p:spPr bwMode="auto">
          <a:xfrm>
            <a:off x="456811" y="4135996"/>
            <a:ext cx="4365336" cy="217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53" y="4135996"/>
            <a:ext cx="2949974" cy="215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0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1.2.6 </a:t>
            </a:r>
            <a:r>
              <a:rPr lang="en-US" altLang="ko-KR" dirty="0"/>
              <a:t>Feature Generation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46" y="796715"/>
            <a:ext cx="8566621" cy="5187258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1.2.4 </a:t>
            </a:r>
            <a:r>
              <a:rPr lang="en-US" altLang="ko-KR" sz="1800" b="1" dirty="0"/>
              <a:t>(Feature Selection)</a:t>
            </a:r>
            <a:r>
              <a:rPr lang="ko-KR" altLang="en-US" sz="1800" dirty="0"/>
              <a:t>에서 언급한 특징들에</a:t>
            </a:r>
            <a:r>
              <a:rPr lang="en-US" altLang="ko-KR" sz="1800" dirty="0"/>
              <a:t> </a:t>
            </a:r>
            <a:r>
              <a:rPr lang="ko-KR" altLang="en-US" sz="1800" dirty="0"/>
              <a:t>대해 각</a:t>
            </a:r>
            <a:r>
              <a:rPr lang="en-US" altLang="ko-KR" sz="1800" dirty="0"/>
              <a:t> </a:t>
            </a:r>
            <a:r>
              <a:rPr lang="ko-KR" altLang="en-US" sz="1800" dirty="0"/>
              <a:t>윈도우에 대해 표와 같은 </a:t>
            </a:r>
            <a:r>
              <a:rPr lang="ko-KR" altLang="en-US" sz="1800" dirty="0" smtClean="0"/>
              <a:t>통계적 특징</a:t>
            </a:r>
            <a:r>
              <a:rPr lang="en-US" altLang="ko-KR" sz="1800" dirty="0" smtClean="0"/>
              <a:t>(statistical characteristic)</a:t>
            </a:r>
            <a:r>
              <a:rPr lang="ko-KR" altLang="en-US" sz="1800" dirty="0" smtClean="0"/>
              <a:t>들을 </a:t>
            </a:r>
            <a:r>
              <a:rPr lang="ko-KR" altLang="en-US" sz="1800" dirty="0"/>
              <a:t>계산하여 구함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8F1DFE-1A05-4DDB-B26F-715F2B82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63" y="1657101"/>
            <a:ext cx="1543265" cy="3543795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B03BC22B-FF66-4973-9549-65946E6DE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324431"/>
              </p:ext>
            </p:extLst>
          </p:nvPr>
        </p:nvGraphicFramePr>
        <p:xfrm>
          <a:off x="2716146" y="1413858"/>
          <a:ext cx="3708748" cy="4950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9202">
                  <a:extLst>
                    <a:ext uri="{9D8B030D-6E8A-4147-A177-3AD203B41FA5}">
                      <a16:colId xmlns:a16="http://schemas.microsoft.com/office/drawing/2014/main" val="49207867"/>
                    </a:ext>
                  </a:extLst>
                </a:gridCol>
                <a:gridCol w="2779546">
                  <a:extLst>
                    <a:ext uri="{9D8B030D-6E8A-4147-A177-3AD203B41FA5}">
                      <a16:colId xmlns:a16="http://schemas.microsoft.com/office/drawing/2014/main" val="566309803"/>
                    </a:ext>
                  </a:extLst>
                </a:gridCol>
              </a:tblGrid>
              <a:tr h="3107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Mean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Mean value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70835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Std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Standard deviation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008752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Mad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Median absolute deviation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0276951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Max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Largest value in array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432941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Min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Smallest value in array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68689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Energy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Sum of the squares divided by the number of values. 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929772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Iqr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Interquartile range 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166502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entropy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Signal entropy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173109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arCoeff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Autorregresion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 coefficients with Burg order equal to 4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066345"/>
                  </a:ext>
                </a:extLst>
              </a:tr>
              <a:tr h="3161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Correlation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correlation coefficient between two signals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4089007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Maxlnd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index of the frequency component with largest magnitude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932092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mean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Weighted average of the frequency components to obtain a mean frequency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847630"/>
                  </a:ext>
                </a:extLst>
              </a:tr>
              <a:tr h="4433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err="1">
                          <a:solidFill>
                            <a:schemeClr val="tx1"/>
                          </a:solidFill>
                        </a:rPr>
                        <a:t>meanFreq</a:t>
                      </a:r>
                      <a:r>
                        <a:rPr lang="en-US" altLang="ko-KR" sz="1200" b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Weighted average of the frequency components to obtain a mean frequency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454726"/>
                  </a:ext>
                </a:extLst>
              </a:tr>
            </a:tbl>
          </a:graphicData>
        </a:graphic>
      </p:graphicFrame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2A770CA-DB72-428D-9F65-E62B09CB64B7}"/>
              </a:ext>
            </a:extLst>
          </p:cNvPr>
          <p:cNvSpPr/>
          <p:nvPr/>
        </p:nvSpPr>
        <p:spPr>
          <a:xfrm>
            <a:off x="6558148" y="3428999"/>
            <a:ext cx="490543" cy="5054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14F1D6-7C48-47EE-9133-2B788A61DEEF}"/>
              </a:ext>
            </a:extLst>
          </p:cNvPr>
          <p:cNvSpPr txBox="1"/>
          <p:nvPr/>
        </p:nvSpPr>
        <p:spPr>
          <a:xfrm>
            <a:off x="6988239" y="3052140"/>
            <a:ext cx="22063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/>
              <a:t>각 윈도우에 대해 </a:t>
            </a:r>
            <a:r>
              <a:rPr lang="en-US" altLang="ko-KR" sz="1600" dirty="0"/>
              <a:t>561</a:t>
            </a:r>
            <a:r>
              <a:rPr lang="ko-KR" altLang="en-US" sz="1600" dirty="0"/>
              <a:t>개의 </a:t>
            </a:r>
            <a:r>
              <a:rPr lang="en-US" altLang="ko-KR" sz="1600" dirty="0"/>
              <a:t>features</a:t>
            </a:r>
            <a:r>
              <a:rPr lang="ko-KR" altLang="en-US" sz="1600" dirty="0"/>
              <a:t> 생성됨</a:t>
            </a:r>
            <a:r>
              <a:rPr lang="en-US" altLang="ko-KR" sz="1600" dirty="0"/>
              <a:t>,</a:t>
            </a:r>
          </a:p>
          <a:p>
            <a:pPr algn="ctr"/>
            <a:r>
              <a:rPr lang="ko-KR" altLang="en-US" sz="1600" dirty="0" smtClean="0"/>
              <a:t>최종적으로</a:t>
            </a:r>
            <a:endParaRPr lang="en-US" altLang="ko-KR" sz="1600" dirty="0"/>
          </a:p>
          <a:p>
            <a:pPr algn="ctr"/>
            <a:r>
              <a:rPr lang="en-US" altLang="ko-KR" sz="1600" dirty="0"/>
              <a:t>X_train.txt, X_test.txt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파일에 저장</a:t>
            </a:r>
            <a:endParaRPr lang="en-US" altLang="ko-KR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4F1D6-7C48-47EE-9133-2B788A61DEEF}"/>
              </a:ext>
            </a:extLst>
          </p:cNvPr>
          <p:cNvSpPr txBox="1"/>
          <p:nvPr/>
        </p:nvSpPr>
        <p:spPr>
          <a:xfrm>
            <a:off x="7136658" y="4482903"/>
            <a:ext cx="186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/>
              <a:t>Features.txt </a:t>
            </a:r>
            <a:r>
              <a:rPr lang="ko-KR" altLang="en-US" sz="1600" dirty="0" smtClean="0"/>
              <a:t>파일에 목록 저장</a:t>
            </a:r>
            <a:endParaRPr lang="en-US" altLang="ko-KR" sz="1600" dirty="0"/>
          </a:p>
        </p:txBody>
      </p:sp>
      <p:sp>
        <p:nvSpPr>
          <p:cNvPr id="13" name="화살표: 오른쪽 9">
            <a:extLst>
              <a:ext uri="{FF2B5EF4-FFF2-40B4-BE49-F238E27FC236}">
                <a16:creationId xmlns:a16="http://schemas.microsoft.com/office/drawing/2014/main" id="{42A770CA-DB72-428D-9F65-E62B09CB64B7}"/>
              </a:ext>
            </a:extLst>
          </p:cNvPr>
          <p:cNvSpPr/>
          <p:nvPr/>
        </p:nvSpPr>
        <p:spPr>
          <a:xfrm>
            <a:off x="2109947" y="3428999"/>
            <a:ext cx="490543" cy="50548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데이터 셋 구조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5" y="989704"/>
            <a:ext cx="4976807" cy="5187258"/>
          </a:xfrm>
        </p:spPr>
        <p:txBody>
          <a:bodyPr/>
          <a:lstStyle/>
          <a:p>
            <a:r>
              <a:rPr lang="en-US" altLang="ko-KR" sz="2000" dirty="0"/>
              <a:t>Raw Data</a:t>
            </a:r>
            <a:r>
              <a:rPr lang="ko-KR" altLang="en-US" sz="2000" dirty="0"/>
              <a:t>를 알고리즘을 학습시키기 위한 </a:t>
            </a:r>
            <a:r>
              <a:rPr lang="en-US" altLang="ko-KR" sz="2000" dirty="0"/>
              <a:t>train data</a:t>
            </a:r>
            <a:r>
              <a:rPr lang="ko-KR" altLang="en-US" sz="2000" dirty="0"/>
              <a:t>와 알고리즘의 성능을 확인할 </a:t>
            </a:r>
            <a:r>
              <a:rPr lang="en-US" altLang="ko-KR" sz="2000" dirty="0"/>
              <a:t>test data</a:t>
            </a:r>
            <a:r>
              <a:rPr lang="ko-KR" altLang="en-US" sz="2000" dirty="0"/>
              <a:t>로 나누었음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Train data</a:t>
            </a:r>
            <a:r>
              <a:rPr lang="ko-KR" altLang="en-US" sz="2000" dirty="0"/>
              <a:t>는 </a:t>
            </a:r>
            <a:r>
              <a:rPr lang="en-US" altLang="ko-KR" sz="2000" dirty="0"/>
              <a:t>30</a:t>
            </a:r>
            <a:r>
              <a:rPr lang="ko-KR" altLang="en-US" sz="2000" dirty="0"/>
              <a:t>명의 </a:t>
            </a:r>
            <a:r>
              <a:rPr lang="ko-KR" altLang="en-US" sz="2000" dirty="0" err="1"/>
              <a:t>실험자중</a:t>
            </a:r>
            <a:r>
              <a:rPr lang="ko-KR" altLang="en-US" sz="2000" dirty="0"/>
              <a:t> </a:t>
            </a:r>
            <a:r>
              <a:rPr lang="en-US" altLang="ko-KR" sz="2000" dirty="0"/>
              <a:t>21</a:t>
            </a:r>
            <a:r>
              <a:rPr lang="ko-KR" altLang="en-US" sz="2000" dirty="0"/>
              <a:t>명의 데이터</a:t>
            </a:r>
            <a:r>
              <a:rPr lang="en-US" altLang="ko-KR" sz="2000" dirty="0"/>
              <a:t>, test data</a:t>
            </a:r>
            <a:r>
              <a:rPr lang="ko-KR" altLang="en-US" sz="2000" dirty="0"/>
              <a:t>는 </a:t>
            </a:r>
            <a:r>
              <a:rPr lang="en-US" altLang="ko-KR" sz="2000" dirty="0"/>
              <a:t>9</a:t>
            </a:r>
            <a:r>
              <a:rPr lang="ko-KR" altLang="en-US" sz="2000" dirty="0"/>
              <a:t>명의 데이터로 나눔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05B8A6-BD1B-41B9-9F92-EB3570BA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66" y="1094739"/>
            <a:ext cx="2882339" cy="8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9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BAB5C-841F-400E-8AAB-A60D4A216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2.1.1 </a:t>
            </a:r>
            <a:r>
              <a:rPr lang="ko-KR" altLang="en-US" dirty="0" smtClean="0"/>
              <a:t>데이터 셋 설명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259D05-071B-49B2-A354-1BD8A4BF7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979" y="1109452"/>
            <a:ext cx="2514951" cy="14480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EC244C-231E-4701-9863-018B6A09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258" y="1323570"/>
            <a:ext cx="2429214" cy="924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C3E968-9942-4B1B-A247-707A64B0C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976" y="1097964"/>
            <a:ext cx="1496557" cy="1621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B0E9E05-D2CF-4362-A759-25241F3AA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418" y="1323570"/>
            <a:ext cx="2381582" cy="186716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493043A-3CF4-48AB-A71E-9BBC46BAB20E}"/>
              </a:ext>
            </a:extLst>
          </p:cNvPr>
          <p:cNvSpPr/>
          <p:nvPr/>
        </p:nvSpPr>
        <p:spPr>
          <a:xfrm>
            <a:off x="2851611" y="1109452"/>
            <a:ext cx="1418922" cy="150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F2FB9E9-B741-45A2-8773-C9DEA7AA22AD}"/>
              </a:ext>
            </a:extLst>
          </p:cNvPr>
          <p:cNvSpPr/>
          <p:nvPr/>
        </p:nvSpPr>
        <p:spPr>
          <a:xfrm>
            <a:off x="4270533" y="1109452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97D47A-00E4-4E35-95DD-E20766C36168}"/>
              </a:ext>
            </a:extLst>
          </p:cNvPr>
          <p:cNvSpPr/>
          <p:nvPr/>
        </p:nvSpPr>
        <p:spPr>
          <a:xfrm>
            <a:off x="4488405" y="1350763"/>
            <a:ext cx="703736" cy="184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F06968C-F0DE-4F2E-B5BC-F1C23A623A32}"/>
              </a:ext>
            </a:extLst>
          </p:cNvPr>
          <p:cNvSpPr/>
          <p:nvPr/>
        </p:nvSpPr>
        <p:spPr>
          <a:xfrm>
            <a:off x="5192141" y="1361217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9BC038-BF8D-4546-BE91-D939D3EC65C8}"/>
              </a:ext>
            </a:extLst>
          </p:cNvPr>
          <p:cNvSpPr/>
          <p:nvPr/>
        </p:nvSpPr>
        <p:spPr>
          <a:xfrm>
            <a:off x="5487330" y="1361219"/>
            <a:ext cx="1032873" cy="17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0CB0D4D-730C-47C6-AF3F-15F6CA1EF2DC}"/>
              </a:ext>
            </a:extLst>
          </p:cNvPr>
          <p:cNvSpPr/>
          <p:nvPr/>
        </p:nvSpPr>
        <p:spPr>
          <a:xfrm>
            <a:off x="6533868" y="1371672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4670F2E5-EC23-4355-89B4-E773EE49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7" y="3777920"/>
            <a:ext cx="8728363" cy="254935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000" b="1" dirty="0" smtClean="0">
                <a:latin typeface="+mn-ea"/>
              </a:rPr>
              <a:t>4</a:t>
            </a:r>
            <a:r>
              <a:rPr lang="ko-KR" altLang="en-US" sz="2000" b="1" dirty="0" smtClean="0">
                <a:latin typeface="+mn-ea"/>
              </a:rPr>
              <a:t>종류의 데이터 파일로 </a:t>
            </a:r>
            <a:r>
              <a:rPr lang="ko-KR" altLang="en-US" sz="2000" b="1" dirty="0">
                <a:latin typeface="+mn-ea"/>
              </a:rPr>
              <a:t>분리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Inertial signal</a:t>
            </a:r>
            <a:r>
              <a:rPr lang="ko-KR" altLang="en-US" sz="1600" b="1" dirty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folder</a:t>
            </a:r>
            <a:r>
              <a:rPr lang="ko-KR" altLang="en-US" sz="1600" b="1" dirty="0" smtClean="0">
                <a:solidFill>
                  <a:srgbClr val="002060"/>
                </a:solidFill>
                <a:latin typeface="+mn-ea"/>
              </a:rPr>
              <a:t>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: body_acc_x.txt, body_acc_y.txt… </a:t>
            </a:r>
            <a:r>
              <a:rPr lang="en-US" altLang="ko-KR" sz="1600" dirty="0" err="1" smtClean="0">
                <a:solidFill>
                  <a:srgbClr val="002060"/>
                </a:solidFill>
                <a:latin typeface="+mn-ea"/>
              </a:rPr>
              <a:t>etc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9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개의 데이터 파일</a:t>
            </a:r>
            <a:r>
              <a:rPr lang="en-US" altLang="ko-KR" sz="1600" dirty="0">
                <a:solidFill>
                  <a:srgbClr val="002060"/>
                </a:solidFill>
                <a:latin typeface="+mn-ea"/>
              </a:rPr>
              <a:t/>
            </a:r>
            <a:br>
              <a:rPr lang="en-US" altLang="ko-KR" sz="1600" dirty="0">
                <a:solidFill>
                  <a:srgbClr val="002060"/>
                </a:solidFill>
                <a:latin typeface="+mn-ea"/>
              </a:rPr>
            </a:b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(low pass </a:t>
            </a:r>
            <a:r>
              <a:rPr lang="en-US" altLang="ko-KR" sz="1600" dirty="0" err="1" smtClean="0">
                <a:solidFill>
                  <a:srgbClr val="002060"/>
                </a:solidFill>
                <a:latin typeface="+mn-ea"/>
              </a:rPr>
              <a:t>butterworth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filter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를 통과한 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3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축 선형 가속도와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3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축 각속도 값에 대한 데이터 파일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Subject_train.txt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각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window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에 해당되는 </a:t>
            </a:r>
            <a:r>
              <a:rPr lang="ko-KR" altLang="en-US" sz="1600" dirty="0" err="1" smtClean="0">
                <a:solidFill>
                  <a:srgbClr val="002060"/>
                </a:solidFill>
                <a:latin typeface="+mn-ea"/>
              </a:rPr>
              <a:t>실험자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 들의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ID Number (1~30)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y_train.txt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각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window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에 해당 되는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activity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ID Number (1~6)</a:t>
            </a:r>
          </a:p>
          <a:p>
            <a:r>
              <a:rPr lang="en-US" altLang="ko-KR" sz="1600" b="1" dirty="0" smtClean="0">
                <a:solidFill>
                  <a:srgbClr val="002060"/>
                </a:solidFill>
                <a:latin typeface="+mn-ea"/>
              </a:rPr>
              <a:t>X_train.txt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각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window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561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개의 </a:t>
            </a:r>
            <a:r>
              <a:rPr lang="en-US" altLang="ko-KR" sz="1600" dirty="0" smtClean="0">
                <a:solidFill>
                  <a:srgbClr val="002060"/>
                </a:solidFill>
                <a:latin typeface="+mn-ea"/>
              </a:rPr>
              <a:t>features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의</a:t>
            </a:r>
            <a:r>
              <a:rPr lang="en-US" altLang="ko-KR" sz="16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rgbClr val="002060"/>
                </a:solidFill>
                <a:latin typeface="+mn-ea"/>
              </a:rPr>
              <a:t>값이 계산된 데이터 값이 저장된 파일</a:t>
            </a:r>
            <a:endParaRPr lang="en-US" altLang="ko-KR" sz="1600" dirty="0" smtClean="0">
              <a:solidFill>
                <a:srgbClr val="002060"/>
              </a:solidFill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solidFill>
                <a:srgbClr val="002060"/>
              </a:solidFill>
              <a:latin typeface="+mn-ea"/>
            </a:endParaRPr>
          </a:p>
          <a:p>
            <a:endParaRPr lang="en-US" altLang="ko-KR" sz="200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23805" y="1927764"/>
            <a:ext cx="37851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activity_labels.txt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 : 1:walking, 2:walking_upstairs … </a:t>
            </a:r>
            <a:r>
              <a:rPr lang="en-US" altLang="ko-KR" sz="1400" dirty="0" smtClean="0">
                <a:solidFill>
                  <a:srgbClr val="002060"/>
                </a:solidFill>
                <a:latin typeface="+mn-ea"/>
              </a:rPr>
              <a:t>6:laying</a:t>
            </a:r>
          </a:p>
          <a:p>
            <a:endParaRPr lang="en-US" altLang="ko-KR" sz="1400" dirty="0">
              <a:solidFill>
                <a:srgbClr val="002060"/>
              </a:solidFill>
              <a:latin typeface="+mn-ea"/>
            </a:endParaRPr>
          </a:p>
          <a:p>
            <a:r>
              <a:rPr lang="en-US" altLang="ko-KR" sz="1400" b="1" dirty="0">
                <a:solidFill>
                  <a:srgbClr val="002060"/>
                </a:solidFill>
                <a:latin typeface="+mn-ea"/>
              </a:rPr>
              <a:t>Features.txt</a:t>
            </a:r>
            <a:r>
              <a:rPr lang="en-US" altLang="ko-KR" sz="1400" dirty="0">
                <a:solidFill>
                  <a:srgbClr val="002060"/>
                </a:solidFill>
                <a:latin typeface="+mn-ea"/>
              </a:rPr>
              <a:t> :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시간영역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피쳐와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진동수 영역 </a:t>
            </a:r>
            <a:r>
              <a:rPr lang="ko-KR" altLang="en-US" sz="1400" dirty="0" err="1">
                <a:solidFill>
                  <a:srgbClr val="002060"/>
                </a:solidFill>
                <a:latin typeface="+mn-ea"/>
              </a:rPr>
              <a:t>피쳐의</a:t>
            </a:r>
            <a:r>
              <a:rPr lang="ko-KR" altLang="en-US" sz="1400" dirty="0">
                <a:solidFill>
                  <a:srgbClr val="002060"/>
                </a:solidFill>
                <a:latin typeface="+mn-ea"/>
              </a:rPr>
              <a:t> 이름 목록</a:t>
            </a:r>
            <a:endParaRPr lang="en-US" altLang="ko-KR" sz="1400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265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2.1.2 </a:t>
            </a:r>
            <a:r>
              <a:rPr lang="ko-KR" altLang="en-US" dirty="0" smtClean="0">
                <a:solidFill>
                  <a:schemeClr val="tx1"/>
                </a:solidFill>
              </a:rPr>
              <a:t>데이터 셋 내용 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9D8267-EE55-4F19-A462-1EF01D981C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99" b="5923"/>
          <a:stretch/>
        </p:blipFill>
        <p:spPr>
          <a:xfrm>
            <a:off x="3091046" y="3722386"/>
            <a:ext cx="5825211" cy="2479725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258F210-964C-4379-9250-ED5B437AEC08}"/>
              </a:ext>
            </a:extLst>
          </p:cNvPr>
          <p:cNvCxnSpPr>
            <a:cxnSpLocks/>
          </p:cNvCxnSpPr>
          <p:nvPr/>
        </p:nvCxnSpPr>
        <p:spPr>
          <a:xfrm>
            <a:off x="3016704" y="3654050"/>
            <a:ext cx="5899553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6CE63A0-0DF5-409C-975B-40A4177A5D55}"/>
              </a:ext>
            </a:extLst>
          </p:cNvPr>
          <p:cNvCxnSpPr>
            <a:cxnSpLocks/>
          </p:cNvCxnSpPr>
          <p:nvPr/>
        </p:nvCxnSpPr>
        <p:spPr>
          <a:xfrm>
            <a:off x="3016704" y="3852324"/>
            <a:ext cx="0" cy="239453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F1A8E295-7C8B-4E4B-9A45-54B460107CFE}"/>
              </a:ext>
            </a:extLst>
          </p:cNvPr>
          <p:cNvSpPr txBox="1">
            <a:spLocks/>
          </p:cNvSpPr>
          <p:nvPr/>
        </p:nvSpPr>
        <p:spPr>
          <a:xfrm>
            <a:off x="5037113" y="3307273"/>
            <a:ext cx="1228799" cy="422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128</a:t>
            </a:r>
            <a:r>
              <a:rPr lang="ko-KR" altLang="en-US" sz="1400" dirty="0"/>
              <a:t>개의 열</a:t>
            </a:r>
            <a:endParaRPr lang="en-US" altLang="ko-KR" sz="1400" dirty="0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12EC9970-E5C1-4DBE-908B-27352497D15D}"/>
              </a:ext>
            </a:extLst>
          </p:cNvPr>
          <p:cNvSpPr txBox="1">
            <a:spLocks/>
          </p:cNvSpPr>
          <p:nvPr/>
        </p:nvSpPr>
        <p:spPr>
          <a:xfrm>
            <a:off x="2431794" y="4544991"/>
            <a:ext cx="694475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7353</a:t>
            </a:r>
          </a:p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sz="1200"/>
              <a:t>개의 행</a:t>
            </a:r>
            <a:endParaRPr lang="en-US" altLang="ko-KR" sz="12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823DEEF-15E2-4CFD-95A5-E4BF9B78B5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63" r="90840" b="3802"/>
          <a:stretch/>
        </p:blipFill>
        <p:spPr>
          <a:xfrm>
            <a:off x="747096" y="3379842"/>
            <a:ext cx="570535" cy="272009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08EC9BE-EA12-4EBF-9C35-F6FDB3F32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889" r="88995" b="5107"/>
          <a:stretch/>
        </p:blipFill>
        <p:spPr>
          <a:xfrm>
            <a:off x="1819930" y="3504296"/>
            <a:ext cx="694476" cy="269781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23937DB-B045-449C-9A15-1EF9C84ECB5F}"/>
              </a:ext>
            </a:extLst>
          </p:cNvPr>
          <p:cNvCxnSpPr>
            <a:cxnSpLocks/>
          </p:cNvCxnSpPr>
          <p:nvPr/>
        </p:nvCxnSpPr>
        <p:spPr>
          <a:xfrm>
            <a:off x="1708198" y="3524946"/>
            <a:ext cx="0" cy="2600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48714F8-3BDF-4A16-9E3A-2FFD1C80D98C}"/>
              </a:ext>
            </a:extLst>
          </p:cNvPr>
          <p:cNvCxnSpPr>
            <a:cxnSpLocks/>
          </p:cNvCxnSpPr>
          <p:nvPr/>
        </p:nvCxnSpPr>
        <p:spPr>
          <a:xfrm>
            <a:off x="638161" y="3498957"/>
            <a:ext cx="0" cy="25804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F531807-CADE-47AE-8CD0-5167CFBFC227}"/>
              </a:ext>
            </a:extLst>
          </p:cNvPr>
          <p:cNvSpPr txBox="1">
            <a:spLocks/>
          </p:cNvSpPr>
          <p:nvPr/>
        </p:nvSpPr>
        <p:spPr>
          <a:xfrm>
            <a:off x="2030987" y="3384994"/>
            <a:ext cx="661637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200"/>
          </a:p>
        </p:txBody>
      </p:sp>
      <p:sp>
        <p:nvSpPr>
          <p:cNvPr id="36" name="내용 개체 틀 2">
            <a:extLst>
              <a:ext uri="{FF2B5EF4-FFF2-40B4-BE49-F238E27FC236}">
                <a16:creationId xmlns:a16="http://schemas.microsoft.com/office/drawing/2014/main" id="{E3EFD70B-20EA-4388-A4B9-40AA33EECA75}"/>
              </a:ext>
            </a:extLst>
          </p:cNvPr>
          <p:cNvSpPr txBox="1">
            <a:spLocks/>
          </p:cNvSpPr>
          <p:nvPr/>
        </p:nvSpPr>
        <p:spPr>
          <a:xfrm>
            <a:off x="1210686" y="4489603"/>
            <a:ext cx="654862" cy="5159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Subject number</a:t>
            </a: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E1385D5B-7F2F-4325-B787-A1272553B434}"/>
              </a:ext>
            </a:extLst>
          </p:cNvPr>
          <p:cNvSpPr txBox="1">
            <a:spLocks/>
          </p:cNvSpPr>
          <p:nvPr/>
        </p:nvSpPr>
        <p:spPr>
          <a:xfrm>
            <a:off x="115188" y="4432401"/>
            <a:ext cx="654862" cy="5159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activity number</a:t>
            </a: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B78E206C-C563-454E-B2AB-79F654A9A7F7}"/>
              </a:ext>
            </a:extLst>
          </p:cNvPr>
          <p:cNvSpPr txBox="1">
            <a:spLocks/>
          </p:cNvSpPr>
          <p:nvPr/>
        </p:nvSpPr>
        <p:spPr>
          <a:xfrm>
            <a:off x="5037113" y="6197592"/>
            <a:ext cx="1388854" cy="298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&lt;body_acc_x.txt&gt;</a:t>
            </a: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DCA20C0D-51F4-489F-B634-9E779593AB8B}"/>
              </a:ext>
            </a:extLst>
          </p:cNvPr>
          <p:cNvSpPr txBox="1">
            <a:spLocks/>
          </p:cNvSpPr>
          <p:nvPr/>
        </p:nvSpPr>
        <p:spPr>
          <a:xfrm>
            <a:off x="1459401" y="6154667"/>
            <a:ext cx="1388854" cy="298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&lt;subject_train.txt&gt;</a:t>
            </a:r>
          </a:p>
        </p:txBody>
      </p:sp>
      <p:sp>
        <p:nvSpPr>
          <p:cNvPr id="40" name="내용 개체 틀 2">
            <a:extLst>
              <a:ext uri="{FF2B5EF4-FFF2-40B4-BE49-F238E27FC236}">
                <a16:creationId xmlns:a16="http://schemas.microsoft.com/office/drawing/2014/main" id="{AAD92707-C46E-4579-A9B1-E7603184BE00}"/>
              </a:ext>
            </a:extLst>
          </p:cNvPr>
          <p:cNvSpPr txBox="1">
            <a:spLocks/>
          </p:cNvSpPr>
          <p:nvPr/>
        </p:nvSpPr>
        <p:spPr>
          <a:xfrm>
            <a:off x="327646" y="6138139"/>
            <a:ext cx="1388854" cy="2981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sz="1200"/>
              <a:t>&lt;y_train.txt&gt;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3285396-FC9F-42BA-A0FE-09E8B29CB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109" y="933397"/>
            <a:ext cx="2514951" cy="144800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3829DF3-ED29-4D3F-8465-C72FE3CDB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388" y="1147515"/>
            <a:ext cx="2429214" cy="9240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D81B77E-41FB-45FF-BBCA-5B049418E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06" y="921909"/>
            <a:ext cx="1496557" cy="1621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C3596C-2D76-4702-A809-2406F8526E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548" y="1147515"/>
            <a:ext cx="2381582" cy="186716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074A2F85-06F0-436D-9410-0FF0FBF12240}"/>
              </a:ext>
            </a:extLst>
          </p:cNvPr>
          <p:cNvSpPr/>
          <p:nvPr/>
        </p:nvSpPr>
        <p:spPr>
          <a:xfrm>
            <a:off x="757741" y="933397"/>
            <a:ext cx="1418922" cy="1506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5FCA49E-A05A-40AB-9E8E-288AB25F79A8}"/>
              </a:ext>
            </a:extLst>
          </p:cNvPr>
          <p:cNvSpPr/>
          <p:nvPr/>
        </p:nvSpPr>
        <p:spPr>
          <a:xfrm>
            <a:off x="2176663" y="933397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1A6740-54D5-46BA-B236-91E0870A5B72}"/>
              </a:ext>
            </a:extLst>
          </p:cNvPr>
          <p:cNvSpPr/>
          <p:nvPr/>
        </p:nvSpPr>
        <p:spPr>
          <a:xfrm>
            <a:off x="2394535" y="1174708"/>
            <a:ext cx="703736" cy="184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6B74909-E205-4352-A7AC-D95B49F8AF23}"/>
              </a:ext>
            </a:extLst>
          </p:cNvPr>
          <p:cNvSpPr/>
          <p:nvPr/>
        </p:nvSpPr>
        <p:spPr>
          <a:xfrm>
            <a:off x="3098271" y="1185162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70F6F16-8034-42AF-8688-2E709E968D03}"/>
              </a:ext>
            </a:extLst>
          </p:cNvPr>
          <p:cNvSpPr/>
          <p:nvPr/>
        </p:nvSpPr>
        <p:spPr>
          <a:xfrm>
            <a:off x="3393460" y="1185164"/>
            <a:ext cx="1032873" cy="1741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A78645A5-B3DE-452E-A8D1-C07ADE742CD7}"/>
              </a:ext>
            </a:extLst>
          </p:cNvPr>
          <p:cNvSpPr/>
          <p:nvPr/>
        </p:nvSpPr>
        <p:spPr>
          <a:xfrm>
            <a:off x="4439998" y="1195617"/>
            <a:ext cx="207334" cy="1636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5915DBD0-D39A-4490-8647-2511B3B9A2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03611" y="1795512"/>
            <a:ext cx="2125940" cy="1167098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BEA4A93-7EA7-4B5A-9742-D24E0256EB12}"/>
              </a:ext>
            </a:extLst>
          </p:cNvPr>
          <p:cNvSpPr/>
          <p:nvPr/>
        </p:nvSpPr>
        <p:spPr>
          <a:xfrm>
            <a:off x="4740729" y="1179935"/>
            <a:ext cx="1118163" cy="179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A8FFA3-0845-486F-8634-0D36C883DA9E}"/>
              </a:ext>
            </a:extLst>
          </p:cNvPr>
          <p:cNvSpPr/>
          <p:nvPr/>
        </p:nvSpPr>
        <p:spPr>
          <a:xfrm>
            <a:off x="3392020" y="1407367"/>
            <a:ext cx="1118163" cy="179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28A750F-E8F1-4BA3-8975-793FFF1AE3C8}"/>
              </a:ext>
            </a:extLst>
          </p:cNvPr>
          <p:cNvSpPr/>
          <p:nvPr/>
        </p:nvSpPr>
        <p:spPr>
          <a:xfrm>
            <a:off x="3387752" y="1794306"/>
            <a:ext cx="1118163" cy="179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7579ABD4-B571-4BF1-B3B1-3349F984E7FF}"/>
              </a:ext>
            </a:extLst>
          </p:cNvPr>
          <p:cNvCxnSpPr>
            <a:cxnSpLocks/>
          </p:cNvCxnSpPr>
          <p:nvPr/>
        </p:nvCxnSpPr>
        <p:spPr>
          <a:xfrm rot="5400000">
            <a:off x="2206377" y="1701574"/>
            <a:ext cx="1833366" cy="164754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구부러짐 45">
            <a:extLst>
              <a:ext uri="{FF2B5EF4-FFF2-40B4-BE49-F238E27FC236}">
                <a16:creationId xmlns:a16="http://schemas.microsoft.com/office/drawing/2014/main" id="{416CB696-F8FD-4B1D-954A-9FA90963BF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43583" y="1940112"/>
            <a:ext cx="2262023" cy="1412443"/>
          </a:xfrm>
          <a:prstGeom prst="curvedConnector3">
            <a:avLst>
              <a:gd name="adj1" fmla="val 10080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094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2.2 </a:t>
            </a:r>
            <a:r>
              <a:rPr lang="ko-KR" altLang="en-US" dirty="0" smtClean="0">
                <a:solidFill>
                  <a:schemeClr val="tx1"/>
                </a:solidFill>
              </a:rPr>
              <a:t>데이터 병합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F531807-CADE-47AE-8CD0-5167CFBFC227}"/>
              </a:ext>
            </a:extLst>
          </p:cNvPr>
          <p:cNvSpPr txBox="1">
            <a:spLocks/>
          </p:cNvSpPr>
          <p:nvPr/>
        </p:nvSpPr>
        <p:spPr>
          <a:xfrm>
            <a:off x="2030987" y="3384994"/>
            <a:ext cx="661637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ko-KR" sz="1200"/>
          </a:p>
        </p:txBody>
      </p:sp>
      <p:sp>
        <p:nvSpPr>
          <p:cNvPr id="18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4494504" y="5595345"/>
            <a:ext cx="2214159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Subject.txt : 7352*1 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6" y="2488897"/>
            <a:ext cx="4338918" cy="29484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491" y="2488897"/>
            <a:ext cx="1818044" cy="2895530"/>
          </a:xfrm>
          <a:prstGeom prst="rect">
            <a:avLst/>
          </a:prstGeom>
        </p:spPr>
      </p:pic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4681294" y="2057214"/>
            <a:ext cx="1770051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Subject label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135879" y="5595345"/>
            <a:ext cx="4545415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X_train.txt, X_test.txt : 7352*561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9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6873863" y="2057214"/>
            <a:ext cx="1770051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Activity label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863" y="2488897"/>
            <a:ext cx="1874969" cy="2895530"/>
          </a:xfrm>
          <a:prstGeom prst="rect">
            <a:avLst/>
          </a:prstGeom>
        </p:spPr>
      </p:pic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6694878" y="5581869"/>
            <a:ext cx="2214159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Y_train.txt : 7352*1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B6876590-DF6E-47B8-82E1-470B41FD8FEA}"/>
              </a:ext>
            </a:extLst>
          </p:cNvPr>
          <p:cNvSpPr txBox="1">
            <a:spLocks/>
          </p:cNvSpPr>
          <p:nvPr/>
        </p:nvSpPr>
        <p:spPr>
          <a:xfrm>
            <a:off x="207618" y="2057214"/>
            <a:ext cx="4368758" cy="46848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561 feature </a:t>
            </a:r>
            <a:r>
              <a:rPr lang="ko-KR" altLang="en-US" sz="1600" dirty="0" smtClean="0">
                <a:latin typeface="+mn-ea"/>
              </a:rPr>
              <a:t>추가 </a:t>
            </a:r>
            <a:r>
              <a:rPr lang="en-US" altLang="ko-KR" sz="1600" dirty="0" smtClean="0">
                <a:latin typeface="+mn-ea"/>
              </a:rPr>
              <a:t>( time, frequency label )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5404" y="861208"/>
            <a:ext cx="6938199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Train.csv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(</a:t>
            </a:r>
            <a:r>
              <a:rPr lang="en-US" altLang="ko-KR" sz="2400" b="1" dirty="0" smtClean="0">
                <a:latin typeface="+mj-ea"/>
                <a:ea typeface="+mj-ea"/>
                <a:cs typeface="Aharoni" panose="02010803020104030203" pitchFamily="2" charset="-79"/>
              </a:rPr>
              <a:t>7352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x </a:t>
            </a:r>
            <a:r>
              <a:rPr lang="en-US" altLang="ko-KR" sz="2400" b="1" dirty="0" smtClean="0">
                <a:latin typeface="+mj-ea"/>
                <a:ea typeface="+mj-ea"/>
                <a:cs typeface="Aharoni" panose="02010803020104030203" pitchFamily="2" charset="-79"/>
              </a:rPr>
              <a:t>563</a:t>
            </a:r>
            <a:r>
              <a:rPr kumimoji="0" lang="en-US" altLang="ko-KR" sz="2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</p:txBody>
      </p:sp>
      <p:sp>
        <p:nvSpPr>
          <p:cNvPr id="19" name="왼쪽 중괄호 18"/>
          <p:cNvSpPr/>
          <p:nvPr/>
        </p:nvSpPr>
        <p:spPr>
          <a:xfrm rot="5400000">
            <a:off x="4399056" y="-2517820"/>
            <a:ext cx="395764" cy="8596322"/>
          </a:xfrm>
          <a:prstGeom prst="leftBrace">
            <a:avLst>
              <a:gd name="adj1" fmla="val 284845"/>
              <a:gd name="adj2" fmla="val 51126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4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2.2.1 </a:t>
            </a:r>
            <a:r>
              <a:rPr lang="ko-KR" altLang="en-US" dirty="0" smtClean="0">
                <a:solidFill>
                  <a:schemeClr val="tx1"/>
                </a:solidFill>
              </a:rPr>
              <a:t>데이터 병합 코드</a:t>
            </a:r>
            <a:endParaRPr lang="ko-KR" altLang="en-US" dirty="0"/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4F531807-CADE-47AE-8CD0-5167CFBFC227}"/>
              </a:ext>
            </a:extLst>
          </p:cNvPr>
          <p:cNvSpPr txBox="1">
            <a:spLocks/>
          </p:cNvSpPr>
          <p:nvPr/>
        </p:nvSpPr>
        <p:spPr>
          <a:xfrm>
            <a:off x="2030987" y="3384994"/>
            <a:ext cx="661637" cy="69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-285925" y="1303541"/>
            <a:ext cx="3455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err="1" smtClean="0">
                <a:latin typeface="+mj-ea"/>
                <a:ea typeface="+mj-ea"/>
              </a:rPr>
              <a:t>make_t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</a:rPr>
              <a:t>rain_csv.py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22164" y="1886210"/>
            <a:ext cx="64981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561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ko-KR" altLang="en-US" sz="1400" b="1" dirty="0" err="1" smtClean="0">
                <a:latin typeface="+mj-ea"/>
                <a:ea typeface="+mj-ea"/>
                <a:cs typeface="Aharoni" panose="02010803020104030203" pitchFamily="2" charset="-79"/>
              </a:rPr>
              <a:t>피쳐</a:t>
            </a:r>
            <a:r>
              <a:rPr lang="ko-KR" altLang="en-US" sz="1400" b="1" dirty="0" smtClean="0">
                <a:latin typeface="+mj-ea"/>
                <a:ea typeface="+mj-ea"/>
                <a:cs typeface="Aharoni" panose="02010803020104030203" pitchFamily="2" charset="-79"/>
              </a:rPr>
              <a:t> 네임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리스트 생성 및 대입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</a:t>
            </a:r>
            <a:r>
              <a:rPr lang="ko-KR" altLang="en-US" sz="1400" noProof="0" dirty="0" smtClean="0">
                <a:latin typeface="+mj-ea"/>
                <a:ea typeface="+mj-ea"/>
                <a:cs typeface="Aharoni" panose="02010803020104030203" pitchFamily="2" charset="-79"/>
              </a:rPr>
              <a:t>앞에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숫자 인덱스 제거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dirty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- features.txt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의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ko-KR" altLang="en-US" sz="1400" dirty="0" err="1" smtClean="0">
                <a:latin typeface="+mj-ea"/>
                <a:ea typeface="+mj-ea"/>
                <a:cs typeface="Aharoni" panose="02010803020104030203" pitchFamily="2" charset="-79"/>
              </a:rPr>
              <a:t>피쳐와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subject, activity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추가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 후에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csv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파일에서 </a:t>
            </a:r>
            <a:r>
              <a:rPr lang="ko-KR" altLang="en-US" sz="1400" dirty="0" err="1" smtClean="0">
                <a:latin typeface="+mj-ea"/>
                <a:ea typeface="+mj-ea"/>
                <a:cs typeface="Aharoni" panose="02010803020104030203" pitchFamily="2" charset="-79"/>
              </a:rPr>
              <a:t>피쳐이름에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 포함된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comma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인식 안되도록 </a:t>
            </a: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/>
            </a:r>
            <a:b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</a:b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문자열 처리</a:t>
            </a:r>
            <a:r>
              <a:rPr kumimoji="0" lang="en-US" altLang="ko-KR" sz="14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j-ea"/>
              <a:ea typeface="+mj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2)  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피쳐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데이터 리스트</a:t>
            </a:r>
            <a:r>
              <a:rPr kumimoji="0" lang="ko-KR" altLang="en-US" sz="14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haroni" panose="02010803020104030203" pitchFamily="2" charset="-79"/>
              </a:rPr>
              <a:t> 생성 및 대입</a:t>
            </a:r>
            <a:endParaRPr lang="en-US" altLang="ko-KR" sz="1400" b="1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</a:t>
            </a: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X_train.txt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처음 앞에 스페이스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,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중간중간 불규칙적인 스페이스 존재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스페이스 모두 제거하고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comma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로 연결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 </a:t>
            </a: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-</a:t>
            </a:r>
            <a:r>
              <a:rPr lang="ko-KR" altLang="en-US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피험자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(subject_train.txt)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데이터 추가</a:t>
            </a: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endParaRPr lang="en-US" altLang="ko-KR" sz="1400" dirty="0" smtClean="0">
              <a:latin typeface="+mj-ea"/>
              <a:ea typeface="+mj-ea"/>
              <a:cs typeface="Aharoni" panose="02010803020104030203" pitchFamily="2" charset="-79"/>
            </a:endParaRPr>
          </a:p>
          <a:p>
            <a:pPr lvl="0">
              <a:defRPr/>
            </a:pPr>
            <a:r>
              <a:rPr lang="en-US" altLang="ko-KR" sz="1400" dirty="0">
                <a:latin typeface="+mj-ea"/>
                <a:ea typeface="+mj-ea"/>
                <a:cs typeface="Aharoni" panose="02010803020104030203" pitchFamily="2" charset="-79"/>
              </a:rPr>
              <a:t>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    -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활동 </a:t>
            </a:r>
            <a:r>
              <a:rPr lang="en-US" altLang="ko-KR" sz="1400" dirty="0" smtClean="0">
                <a:latin typeface="+mj-ea"/>
                <a:ea typeface="+mj-ea"/>
                <a:cs typeface="Aharoni" panose="02010803020104030203" pitchFamily="2" charset="-79"/>
              </a:rPr>
              <a:t>(y_train.txt) </a:t>
            </a:r>
            <a:r>
              <a:rPr lang="ko-KR" altLang="en-US" sz="1400" dirty="0" smtClean="0">
                <a:latin typeface="+mj-ea"/>
                <a:ea typeface="+mj-ea"/>
                <a:cs typeface="Aharoni" panose="02010803020104030203" pitchFamily="2" charset="-79"/>
              </a:rPr>
              <a:t>데이터 숫자를 활동 이름 문자열로 변환 후 추가</a:t>
            </a:r>
            <a:endParaRPr lang="en-US" altLang="ko-KR" sz="1400" dirty="0">
              <a:latin typeface="+mj-ea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38" y="1765206"/>
            <a:ext cx="3040250" cy="434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9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2.2.2 </a:t>
            </a:r>
            <a:r>
              <a:rPr lang="ko-KR" altLang="en-US" dirty="0" smtClean="0"/>
              <a:t>데이터 병합 결과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9974" y="1584066"/>
            <a:ext cx="366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latin typeface="+mn-ea"/>
              </a:rPr>
              <a:t>Train.csv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(</a:t>
            </a:r>
            <a:r>
              <a:rPr lang="en-US" altLang="ko-KR" sz="2400" b="1" dirty="0" smtClean="0">
                <a:latin typeface="+mn-ea"/>
              </a:rPr>
              <a:t>7352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 x </a:t>
            </a:r>
            <a:r>
              <a:rPr lang="en-US" altLang="ko-KR" sz="2400" b="1" dirty="0" smtClean="0">
                <a:latin typeface="+mn-ea"/>
              </a:rPr>
              <a:t>563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)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latin typeface="+mn-ea"/>
              </a:rPr>
              <a:t>( 70 % of raw data)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52276" y="1584066"/>
            <a:ext cx="3661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1" dirty="0" smtClean="0">
                <a:latin typeface="+mn-ea"/>
              </a:rPr>
              <a:t>Test.csv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</a:rPr>
              <a:t>(7352 x 563)</a:t>
            </a:r>
          </a:p>
          <a:p>
            <a:pPr algn="ctr">
              <a:defRPr/>
            </a:pPr>
            <a:r>
              <a:rPr lang="en-US" altLang="ko-KR" sz="2400" b="1" dirty="0">
                <a:latin typeface="+mn-ea"/>
              </a:rPr>
              <a:t>( </a:t>
            </a:r>
            <a:r>
              <a:rPr lang="en-US" altLang="ko-KR" sz="2400" b="1" dirty="0" smtClean="0">
                <a:latin typeface="+mn-ea"/>
              </a:rPr>
              <a:t>30 </a:t>
            </a:r>
            <a:r>
              <a:rPr lang="en-US" altLang="ko-KR" sz="2400" b="1" dirty="0">
                <a:latin typeface="+mn-ea"/>
              </a:rPr>
              <a:t>% of raw data</a:t>
            </a:r>
            <a:r>
              <a:rPr lang="en-US" altLang="ko-KR" sz="2400" b="1" dirty="0" smtClean="0">
                <a:latin typeface="+mn-ea"/>
              </a:rPr>
              <a:t>)</a:t>
            </a:r>
            <a:endParaRPr lang="ko-KR" altLang="en-US" sz="2400" b="1" dirty="0"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0" y="2547657"/>
            <a:ext cx="4324988" cy="32221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88" y="2544155"/>
            <a:ext cx="4438746" cy="322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4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Index</a:t>
            </a:r>
            <a:endParaRPr lang="en-US" sz="3000" dirty="0">
              <a:latin typeface="+mj-ea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129662" y="891092"/>
            <a:ext cx="4119609" cy="51872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b="1" dirty="0" smtClean="0"/>
              <a:t>1. </a:t>
            </a:r>
            <a:r>
              <a:rPr lang="ko-KR" altLang="en-US" sz="2000" b="1" dirty="0" smtClean="0"/>
              <a:t>분석할 데이터 생성에 대한 이해</a:t>
            </a:r>
            <a:endParaRPr lang="en-US" altLang="ko-KR" sz="2000" b="1" dirty="0" smtClean="0"/>
          </a:p>
          <a:p>
            <a:pPr marL="0" indent="0">
              <a:buNone/>
            </a:pPr>
            <a:r>
              <a:rPr lang="en-US" altLang="ko-KR" sz="2000" dirty="0" smtClean="0"/>
              <a:t>-  1.1 </a:t>
            </a:r>
            <a:r>
              <a:rPr lang="ko-KR" altLang="en-US" sz="2000" dirty="0" smtClean="0"/>
              <a:t>실험 방법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1.2 </a:t>
            </a:r>
            <a:r>
              <a:rPr lang="ko-KR" altLang="en-US" sz="2000" dirty="0" smtClean="0"/>
              <a:t>데이터 전처리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b="1" dirty="0"/>
              <a:t>2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데이터 셋 구조</a:t>
            </a:r>
            <a:endParaRPr lang="en-US" altLang="ko-KR" sz="2000" b="1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2.1 </a:t>
            </a:r>
            <a:r>
              <a:rPr lang="ko-KR" altLang="en-US" sz="2000" dirty="0" smtClean="0"/>
              <a:t>데이터 내용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 smtClean="0"/>
              <a:t>2.2 </a:t>
            </a:r>
            <a:r>
              <a:rPr lang="ko-KR" altLang="en-US" sz="2000" dirty="0" smtClean="0"/>
              <a:t>데이터 병합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&lt; </a:t>
            </a:r>
            <a:r>
              <a:rPr lang="ko-KR" altLang="en-US" sz="2000" dirty="0" smtClean="0"/>
              <a:t>중간 발표 이전 조사 내용</a:t>
            </a:r>
            <a:r>
              <a:rPr lang="en-US" altLang="ko-KR" sz="2000" dirty="0" smtClean="0"/>
              <a:t>&gt;</a:t>
            </a:r>
            <a:endParaRPr lang="en-US" altLang="ko-KR" sz="2000" dirty="0"/>
          </a:p>
        </p:txBody>
      </p:sp>
      <p:sp>
        <p:nvSpPr>
          <p:cNvPr id="5" name="내용 개체 틀 5"/>
          <p:cNvSpPr txBox="1">
            <a:spLocks/>
          </p:cNvSpPr>
          <p:nvPr/>
        </p:nvSpPr>
        <p:spPr>
          <a:xfrm>
            <a:off x="4579905" y="891092"/>
            <a:ext cx="4381215" cy="51872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 smtClean="0"/>
              <a:t>3. </a:t>
            </a:r>
            <a:r>
              <a:rPr lang="ko-KR" altLang="en-US" sz="2000" b="1" dirty="0" smtClean="0"/>
              <a:t>탐색적 자료 분석</a:t>
            </a:r>
            <a:r>
              <a:rPr lang="en-US" altLang="ko-KR" sz="2000" b="1" dirty="0" smtClean="0"/>
              <a:t>(EDA)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dirty="0" smtClean="0"/>
              <a:t>-  3.1 </a:t>
            </a:r>
            <a:r>
              <a:rPr lang="ko-KR" altLang="en-US" sz="2000" dirty="0" smtClean="0"/>
              <a:t>데이터 분포 확인</a:t>
            </a:r>
            <a:endParaRPr lang="en-US" altLang="ko-KR" sz="2000" dirty="0" smtClean="0"/>
          </a:p>
          <a:p>
            <a:pPr>
              <a:buFontTx/>
              <a:buChar char="-"/>
            </a:pPr>
            <a:r>
              <a:rPr lang="en-US" altLang="ko-KR" sz="2000" dirty="0"/>
              <a:t>3</a:t>
            </a:r>
            <a:r>
              <a:rPr lang="en-US" altLang="ko-KR" sz="2000" dirty="0" smtClean="0"/>
              <a:t>.2 </a:t>
            </a:r>
            <a:r>
              <a:rPr lang="ko-KR" altLang="en-US" sz="2000" dirty="0" smtClean="0"/>
              <a:t>데이터 차원 축소 및 시각화</a:t>
            </a:r>
            <a:endParaRPr lang="en-US" altLang="ko-KR" sz="2000" dirty="0" smtClean="0"/>
          </a:p>
          <a:p>
            <a:pPr>
              <a:buFontTx/>
              <a:buChar char="-"/>
            </a:pPr>
            <a:endParaRPr lang="en-US" altLang="ko-KR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2000" b="1" dirty="0"/>
              <a:t>4</a:t>
            </a:r>
            <a:r>
              <a:rPr lang="en-US" altLang="ko-KR" sz="2000" b="1" dirty="0" smtClean="0"/>
              <a:t>. </a:t>
            </a:r>
            <a:r>
              <a:rPr lang="ko-KR" altLang="en-US" sz="2000" b="1" dirty="0" smtClean="0"/>
              <a:t>모델 생성 및 검증</a:t>
            </a:r>
            <a:endParaRPr lang="en-US" altLang="ko-KR" sz="2000" b="1" dirty="0" smtClean="0"/>
          </a:p>
          <a:p>
            <a:pPr>
              <a:buFontTx/>
              <a:buChar char="-"/>
            </a:pPr>
            <a:r>
              <a:rPr lang="en-US" altLang="ko-KR" sz="2000" dirty="0"/>
              <a:t>4</a:t>
            </a:r>
            <a:r>
              <a:rPr lang="en-US" altLang="ko-KR" sz="2000" dirty="0" smtClean="0"/>
              <a:t>.1 Logistic Regression</a:t>
            </a:r>
          </a:p>
          <a:p>
            <a:pPr>
              <a:buFontTx/>
              <a:buChar char="-"/>
            </a:pPr>
            <a:r>
              <a:rPr lang="en-US" altLang="ko-KR" sz="2000" dirty="0"/>
              <a:t>4.2 Support Vector </a:t>
            </a:r>
            <a:r>
              <a:rPr lang="en-US" altLang="ko-KR" sz="2000" dirty="0" smtClean="0"/>
              <a:t>Machine</a:t>
            </a:r>
          </a:p>
          <a:p>
            <a:pPr>
              <a:buFontTx/>
              <a:buChar char="-"/>
            </a:pPr>
            <a:r>
              <a:rPr lang="en-US" altLang="ko-KR" sz="2000" dirty="0"/>
              <a:t>4.3 Decision Tree</a:t>
            </a:r>
          </a:p>
          <a:p>
            <a:pPr>
              <a:buFontTx/>
              <a:buChar char="-"/>
            </a:pPr>
            <a:r>
              <a:rPr lang="en-US" altLang="ko-KR" sz="2000" dirty="0" smtClean="0"/>
              <a:t>4.4 Random Forest</a:t>
            </a:r>
            <a:br>
              <a:rPr lang="en-US" altLang="ko-KR" sz="2000" dirty="0" smtClean="0"/>
            </a:br>
            <a:endParaRPr lang="en-US" altLang="ko-KR" sz="2000" b="1" dirty="0" smtClean="0"/>
          </a:p>
          <a:p>
            <a:pPr marL="0" indent="0">
              <a:buNone/>
            </a:pPr>
            <a:r>
              <a:rPr lang="en-US" altLang="ko-KR" sz="2000" b="1" dirty="0" smtClean="0"/>
              <a:t>5. </a:t>
            </a:r>
            <a:r>
              <a:rPr lang="ko-KR" altLang="en-US" sz="2000" b="1" dirty="0" smtClean="0"/>
              <a:t>결론 및 향후 개선점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&lt; </a:t>
            </a:r>
            <a:r>
              <a:rPr lang="ko-KR" altLang="en-US" sz="2000" dirty="0" smtClean="0"/>
              <a:t>중간 발표 이후 조사 내용</a:t>
            </a:r>
            <a:r>
              <a:rPr lang="en-US" altLang="ko-KR" sz="2000" dirty="0" smtClean="0"/>
              <a:t>&gt;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86195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 발표 이전 리뷰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7933" y="788894"/>
            <a:ext cx="8728364" cy="5347727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  <a:spcBef>
                <a:spcPts val="1300"/>
              </a:spcBef>
            </a:pPr>
            <a:r>
              <a:rPr lang="ko-KR" altLang="en-US" dirty="0" smtClean="0"/>
              <a:t>스마트폰에서 얻어진 센서데이터를 분석하여 인간의 활동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(Human Activity Recognition)</a:t>
            </a:r>
            <a:r>
              <a:rPr lang="ko-KR" altLang="en-US" dirty="0" smtClean="0"/>
              <a:t>를 인식하는 것이 목적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즉 </a:t>
            </a:r>
            <a:r>
              <a:rPr lang="en-US" altLang="ko-KR" dirty="0"/>
              <a:t>6</a:t>
            </a:r>
            <a:r>
              <a:rPr lang="ko-KR" altLang="en-US" dirty="0"/>
              <a:t>개의 활동을 인식하고자 하는 </a:t>
            </a:r>
            <a:r>
              <a:rPr lang="ko-KR" altLang="en-US" b="1" dirty="0">
                <a:solidFill>
                  <a:srgbClr val="20507C"/>
                </a:solidFill>
              </a:rPr>
              <a:t>다중 클래스 분류 </a:t>
            </a:r>
            <a:r>
              <a:rPr lang="ko-KR" altLang="en-US" b="1" dirty="0" smtClean="0">
                <a:solidFill>
                  <a:srgbClr val="20507C"/>
                </a:solidFill>
              </a:rPr>
              <a:t>문제</a:t>
            </a:r>
            <a:endParaRPr lang="en-US" altLang="ko-KR" b="1" dirty="0">
              <a:solidFill>
                <a:srgbClr val="20507C"/>
              </a:solidFill>
            </a:endParaRPr>
          </a:p>
          <a:p>
            <a:endParaRPr lang="en-US" altLang="ko-KR" dirty="0"/>
          </a:p>
          <a:p>
            <a:r>
              <a:rPr lang="ko-KR" altLang="en-US" dirty="0" smtClean="0"/>
              <a:t>스마트폰의 </a:t>
            </a:r>
            <a:r>
              <a:rPr lang="ko-KR" altLang="en-US" b="1" dirty="0" smtClean="0">
                <a:solidFill>
                  <a:srgbClr val="20507C"/>
                </a:solidFill>
              </a:rPr>
              <a:t>가속도 센서와 </a:t>
            </a:r>
            <a:r>
              <a:rPr lang="ko-KR" altLang="en-US" b="1" dirty="0" err="1" smtClean="0">
                <a:solidFill>
                  <a:srgbClr val="20507C"/>
                </a:solidFill>
              </a:rPr>
              <a:t>자이로</a:t>
            </a:r>
            <a:r>
              <a:rPr lang="ko-KR" altLang="en-US" b="1" dirty="0" smtClean="0">
                <a:solidFill>
                  <a:srgbClr val="20507C"/>
                </a:solidFill>
              </a:rPr>
              <a:t> 센서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raw data </a:t>
            </a:r>
            <a:r>
              <a:rPr lang="ko-KR" altLang="en-US" dirty="0" smtClean="0"/>
              <a:t>습득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Raw data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비율을 </a:t>
            </a:r>
            <a:r>
              <a:rPr lang="en-US" altLang="ko-KR" dirty="0" smtClean="0"/>
              <a:t>7:3</a:t>
            </a:r>
            <a:r>
              <a:rPr lang="ko-KR" altLang="en-US" dirty="0" smtClean="0"/>
              <a:t>으로 </a:t>
            </a:r>
            <a:r>
              <a:rPr lang="en-US" altLang="ko-KR" b="1" dirty="0" smtClean="0">
                <a:solidFill>
                  <a:srgbClr val="20507C"/>
                </a:solidFill>
              </a:rPr>
              <a:t>train</a:t>
            </a:r>
            <a:r>
              <a:rPr lang="ko-KR" altLang="en-US" b="1" dirty="0" smtClean="0">
                <a:solidFill>
                  <a:srgbClr val="20507C"/>
                </a:solidFill>
              </a:rPr>
              <a:t>과 </a:t>
            </a:r>
            <a:r>
              <a:rPr lang="en-US" altLang="ko-KR" b="1" dirty="0" smtClean="0">
                <a:solidFill>
                  <a:srgbClr val="20507C"/>
                </a:solidFill>
              </a:rPr>
              <a:t>test</a:t>
            </a:r>
            <a:r>
              <a:rPr lang="ko-KR" altLang="en-US" b="1" dirty="0" smtClean="0">
                <a:solidFill>
                  <a:srgbClr val="20507C"/>
                </a:solidFill>
              </a:rPr>
              <a:t> 데이터로 나눔</a:t>
            </a:r>
            <a:endParaRPr lang="en-US" altLang="ko-KR" b="1" dirty="0" smtClean="0">
              <a:solidFill>
                <a:srgbClr val="20507C"/>
              </a:solidFill>
            </a:endParaRPr>
          </a:p>
          <a:p>
            <a:endParaRPr lang="en-US" altLang="ko-KR" dirty="0"/>
          </a:p>
          <a:p>
            <a:pPr>
              <a:lnSpc>
                <a:spcPct val="170000"/>
              </a:lnSpc>
            </a:pPr>
            <a:r>
              <a:rPr lang="en-US" altLang="ko-KR" dirty="0"/>
              <a:t>Raw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에 대해 고속 </a:t>
            </a:r>
            <a:r>
              <a:rPr lang="ko-KR" altLang="en-US" dirty="0" err="1" smtClean="0"/>
              <a:t>푸리에</a:t>
            </a:r>
            <a:r>
              <a:rPr lang="ko-KR" altLang="en-US" dirty="0" smtClean="0"/>
              <a:t> 변환</a:t>
            </a:r>
            <a:r>
              <a:rPr lang="en-US" altLang="ko-KR" dirty="0" smtClean="0"/>
              <a:t>(FFT)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noise filtering </a:t>
            </a:r>
            <a:r>
              <a:rPr lang="ko-KR" altLang="en-US" dirty="0" smtClean="0"/>
              <a:t>과정과 </a:t>
            </a:r>
            <a:r>
              <a:rPr lang="en-US" altLang="ko-KR" dirty="0" smtClean="0"/>
              <a:t>gravity filtering </a:t>
            </a:r>
            <a:r>
              <a:rPr lang="ko-KR" altLang="en-US" dirty="0" smtClean="0"/>
              <a:t>과정을 통해 </a:t>
            </a:r>
            <a:r>
              <a:rPr lang="ko-KR" altLang="en-US" b="1" dirty="0" smtClean="0">
                <a:solidFill>
                  <a:srgbClr val="20507C"/>
                </a:solidFill>
              </a:rPr>
              <a:t>데이터를 전처리</a:t>
            </a:r>
            <a:endParaRPr lang="en-US" altLang="ko-KR" b="1" dirty="0">
              <a:solidFill>
                <a:srgbClr val="20507C"/>
              </a:solidFill>
            </a:endParaRPr>
          </a:p>
          <a:p>
            <a:endParaRPr lang="en-US" altLang="ko-KR" dirty="0"/>
          </a:p>
          <a:p>
            <a:r>
              <a:rPr lang="ko-KR" altLang="en-US" dirty="0" err="1" smtClean="0"/>
              <a:t>전처리된</a:t>
            </a:r>
            <a:r>
              <a:rPr lang="ko-KR" altLang="en-US" dirty="0" smtClean="0"/>
              <a:t> 데이터의 통계적인 특성을 가지는 </a:t>
            </a:r>
            <a:r>
              <a:rPr lang="en-US" altLang="ko-KR" b="1" dirty="0" smtClean="0">
                <a:solidFill>
                  <a:srgbClr val="20507C"/>
                </a:solidFill>
              </a:rPr>
              <a:t>feature</a:t>
            </a:r>
            <a:r>
              <a:rPr lang="ko-KR" altLang="en-US" b="1" dirty="0" smtClean="0">
                <a:solidFill>
                  <a:srgbClr val="20507C"/>
                </a:solidFill>
              </a:rPr>
              <a:t>들을 생성</a:t>
            </a:r>
            <a:endParaRPr lang="en-US" altLang="ko-KR" b="1" dirty="0" smtClean="0">
              <a:solidFill>
                <a:srgbClr val="20507C"/>
              </a:solidFill>
            </a:endParaRPr>
          </a:p>
          <a:p>
            <a:endParaRPr lang="en-US" altLang="ko-KR" dirty="0"/>
          </a:p>
          <a:p>
            <a:r>
              <a:rPr lang="ko-KR" altLang="en-US" dirty="0" smtClean="0"/>
              <a:t>텍스트 파일로 저장된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데이터들을 분석에 용이한 </a:t>
            </a:r>
            <a:r>
              <a:rPr lang="en-US" altLang="ko-KR" b="1" dirty="0" smtClean="0">
                <a:solidFill>
                  <a:srgbClr val="20507C"/>
                </a:solidFill>
              </a:rPr>
              <a:t>csv</a:t>
            </a:r>
            <a:r>
              <a:rPr lang="ko-KR" altLang="en-US" b="1" dirty="0" smtClean="0">
                <a:solidFill>
                  <a:srgbClr val="20507C"/>
                </a:solidFill>
              </a:rPr>
              <a:t>파일로 변환</a:t>
            </a:r>
            <a:r>
              <a:rPr lang="en-US" altLang="ko-KR" dirty="0" smtClean="0"/>
              <a:t>. Train.csv (70% of raw data), Test.csv (30% of raw data)</a:t>
            </a:r>
          </a:p>
        </p:txBody>
      </p:sp>
    </p:spTree>
    <p:extLst>
      <p:ext uri="{BB962C8B-B14F-4D97-AF65-F5344CB8AC3E}">
        <p14:creationId xmlns:p14="http://schemas.microsoft.com/office/powerpoint/2010/main" val="198568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4A6EBA-CAF0-4237-B788-9352B20E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중간 발표 이후 계획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4478" y="1200628"/>
            <a:ext cx="85492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1.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EDA 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및 시각화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(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다변량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시계열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데이터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,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결측치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x, </a:t>
            </a:r>
            <a:r>
              <a:rPr lang="ko-KR" altLang="en-US" sz="2000" b="1" dirty="0" err="1" smtClean="0">
                <a:latin typeface="+mn-ea"/>
                <a:cs typeface="Aharoni" panose="02010803020104030203" pitchFamily="2" charset="-79"/>
              </a:rPr>
              <a:t>클러스터링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)</a:t>
            </a:r>
            <a:r>
              <a:rPr lang="ko-KR" altLang="en-US" sz="2000" b="1" dirty="0" smtClean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dirty="0">
                <a:latin typeface="+mn-ea"/>
                <a:cs typeface="Aharoni" panose="02010803020104030203" pitchFamily="2" charset="-79"/>
              </a:rPr>
              <a:t/>
            </a:r>
            <a:br>
              <a:rPr lang="en-US" altLang="ko-KR" sz="2000" b="1" dirty="0">
                <a:latin typeface="+mn-ea"/>
                <a:cs typeface="Aharoni" panose="02010803020104030203" pitchFamily="2" charset="-79"/>
              </a:rPr>
            </a:b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   </a:t>
            </a:r>
            <a:br>
              <a:rPr lang="en-US" altLang="ko-KR" sz="2000" b="1" dirty="0" smtClean="0">
                <a:latin typeface="+mn-ea"/>
                <a:cs typeface="Aharoni" panose="02010803020104030203" pitchFamily="2" charset="-79"/>
              </a:rPr>
            </a:br>
            <a:r>
              <a:rPr lang="en-US" altLang="ko-KR" sz="2000" b="1" dirty="0" smtClean="0">
                <a:latin typeface="+mn-ea"/>
                <a:cs typeface="Aharoni" panose="02010803020104030203" pitchFamily="2" charset="-79"/>
              </a:rPr>
              <a:t>  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- histogram, line plot, </a:t>
            </a:r>
            <a:r>
              <a:rPr lang="en-US" altLang="ko-KR" sz="2000" dirty="0" err="1" smtClean="0">
                <a:latin typeface="+mn-ea"/>
                <a:cs typeface="Aharoni" panose="02010803020104030203" pitchFamily="2" charset="-79"/>
              </a:rPr>
              <a:t>dist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plot, box plot</a:t>
            </a:r>
            <a:endParaRPr lang="en-US" altLang="ko-KR" sz="2000" dirty="0">
              <a:latin typeface="+mn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 </a:t>
            </a:r>
            <a:r>
              <a:rPr lang="en-US" altLang="ko-KR" sz="2000" noProof="0" dirty="0" smtClean="0">
                <a:latin typeface="+mn-ea"/>
                <a:cs typeface="Aharoni" panose="02010803020104030203" pitchFamily="2" charset="-79"/>
              </a:rPr>
              <a:t>- t-</a:t>
            </a:r>
            <a:r>
              <a:rPr lang="en-US" altLang="ko-KR" sz="2000" noProof="0" dirty="0" err="1" smtClean="0">
                <a:latin typeface="+mn-ea"/>
                <a:cs typeface="Aharoni" panose="02010803020104030203" pitchFamily="2" charset="-79"/>
              </a:rPr>
              <a:t>sne</a:t>
            </a:r>
            <a:r>
              <a:rPr lang="en-US" altLang="ko-KR" sz="2000" noProof="0" dirty="0" smtClean="0">
                <a:latin typeface="+mn-ea"/>
                <a:cs typeface="Aharoni" panose="02010803020104030203" pitchFamily="2" charset="-79"/>
              </a:rPr>
              <a:t> </a:t>
            </a: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Aharoni" panose="02010803020104030203" pitchFamily="2" charset="-79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99BFC9-4B5B-DB47-AC1E-1A26DC134583}"/>
              </a:ext>
            </a:extLst>
          </p:cNvPr>
          <p:cNvGrpSpPr/>
          <p:nvPr/>
        </p:nvGrpSpPr>
        <p:grpSpPr>
          <a:xfrm rot="5400000">
            <a:off x="1379450" y="3378514"/>
            <a:ext cx="449766" cy="396026"/>
            <a:chOff x="6565900" y="241300"/>
            <a:chExt cx="1814100" cy="381000"/>
          </a:xfrm>
          <a:solidFill>
            <a:schemeClr val="bg1"/>
          </a:solidFill>
        </p:grpSpPr>
        <p:sp>
          <p:nvSpPr>
            <p:cNvPr id="10" name="순서도: 처리 105">
              <a:extLst>
                <a:ext uri="{FF2B5EF4-FFF2-40B4-BE49-F238E27FC236}">
                  <a16:creationId xmlns:a16="http://schemas.microsoft.com/office/drawing/2014/main" id="{826CB361-1F59-1742-B62C-34538AB73DC0}"/>
                </a:ext>
              </a:extLst>
            </p:cNvPr>
            <p:cNvSpPr/>
            <p:nvPr/>
          </p:nvSpPr>
          <p:spPr>
            <a:xfrm>
              <a:off x="6565900" y="241300"/>
              <a:ext cx="1676400" cy="381000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11" name="이등변 삼각형 106">
              <a:extLst>
                <a:ext uri="{FF2B5EF4-FFF2-40B4-BE49-F238E27FC236}">
                  <a16:creationId xmlns:a16="http://schemas.microsoft.com/office/drawing/2014/main" id="{AEC2A059-5D41-1A43-960B-270CB47FF414}"/>
                </a:ext>
              </a:extLst>
            </p:cNvPr>
            <p:cNvSpPr/>
            <p:nvPr/>
          </p:nvSpPr>
          <p:spPr>
            <a:xfrm rot="5400000">
              <a:off x="8128000" y="303683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B256E8C-C971-5645-A9AE-52EF36142A70}"/>
              </a:ext>
            </a:extLst>
          </p:cNvPr>
          <p:cNvSpPr txBox="1"/>
          <p:nvPr/>
        </p:nvSpPr>
        <p:spPr>
          <a:xfrm>
            <a:off x="232757" y="2647248"/>
            <a:ext cx="8460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2. </a:t>
            </a:r>
            <a:r>
              <a:rPr kumimoji="0" lang="ko-KR" altLang="en-US" sz="2000" b="1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머신러닝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모델 학습 및 평가 </a:t>
            </a:r>
            <a:r>
              <a:rPr kumimoji="0" lang="en-US" altLang="ko-KR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( multi-class</a:t>
            </a:r>
            <a:r>
              <a:rPr kumimoji="0" lang="en-US" altLang="ko-KR" sz="2000" b="1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classification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baseline="0" dirty="0">
              <a:latin typeface="+mn-ea"/>
              <a:cs typeface="Aharoni" panose="02010803020104030203" pitchFamily="2" charset="-79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 - Feature </a:t>
            </a: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S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election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- Cross Validation ( stratified k-fold )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- L</a:t>
            </a:r>
            <a:r>
              <a:rPr kumimoji="0" lang="en-US" altLang="ko-KR" sz="200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ogistic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Regression, SVM, Random Forest, Decision Tree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dirty="0" smtClean="0">
                <a:latin typeface="+mn-ea"/>
                <a:cs typeface="Aharoni" panose="02010803020104030203" pitchFamily="2" charset="-79"/>
              </a:rPr>
              <a:t>   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( </a:t>
            </a:r>
            <a:r>
              <a:rPr kumimoji="0" lang="en-US" altLang="ko-KR" sz="200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GridSearchCV</a:t>
            </a:r>
            <a:r>
              <a:rPr kumimoji="0" lang="en-US" altLang="ko-KR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noProof="0" dirty="0" smtClean="0">
                <a:latin typeface="+mn-ea"/>
                <a:cs typeface="Aharoni" panose="02010803020104030203" pitchFamily="2" charset="-79"/>
              </a:rPr>
              <a:t>  - Evaluation ( confusion matrix 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618" y="5103587"/>
            <a:ext cx="882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- </a:t>
            </a:r>
            <a:r>
              <a:rPr kumimoji="0" lang="ko-KR" altLang="en-US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예정</a:t>
            </a:r>
            <a:r>
              <a:rPr kumimoji="0" lang="ko-KR" altLang="en-US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계획 </a:t>
            </a: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: 6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월 종강 전 마무리 </a:t>
            </a:r>
            <a:endParaRPr lang="en-US" altLang="ko-KR" dirty="0" smtClean="0">
              <a:latin typeface="+mn-ea"/>
              <a:cs typeface="Aharoni" panose="02010803020104030203" pitchFamily="2" charset="-79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- 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실제 진행 </a:t>
            </a: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: 6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월 종강 후 </a:t>
            </a:r>
            <a:r>
              <a:rPr lang="en-US" altLang="ko-KR" dirty="0" smtClean="0">
                <a:latin typeface="+mn-ea"/>
                <a:cs typeface="Aharoni" panose="02010803020104030203" pitchFamily="2" charset="-79"/>
              </a:rPr>
              <a:t>7.5</a:t>
            </a:r>
            <a:r>
              <a:rPr lang="ko-KR" altLang="en-US" dirty="0" smtClean="0">
                <a:latin typeface="+mn-ea"/>
                <a:cs typeface="Aharoni" panose="02010803020104030203" pitchFamily="2" charset="-79"/>
              </a:rPr>
              <a:t>일까지 진행</a:t>
            </a:r>
            <a:endParaRPr lang="en-US" altLang="ko-KR" dirty="0" smtClean="0"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33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66" y="1231750"/>
            <a:ext cx="5526480" cy="18924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</a:rPr>
              <a:t>3. Exploratory data </a:t>
            </a:r>
            <a:r>
              <a:rPr lang="en-US" altLang="ko-KR" dirty="0" smtClean="0">
                <a:latin typeface="+mj-ea"/>
              </a:rPr>
              <a:t>analysis (EDA)</a:t>
            </a:r>
            <a:endParaRPr lang="ko-KR" altLang="en-US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756" y="883921"/>
            <a:ext cx="8728364" cy="5187258"/>
          </a:xfrm>
        </p:spPr>
        <p:txBody>
          <a:bodyPr>
            <a:normAutofit/>
          </a:bodyPr>
          <a:lstStyle/>
          <a:p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ko-KR" altLang="en-US" b="1" dirty="0" err="1" smtClean="0">
                <a:latin typeface="+mn-ea"/>
              </a:rPr>
              <a:t>결측치</a:t>
            </a:r>
            <a:r>
              <a:rPr lang="ko-KR" altLang="en-US" b="1" dirty="0" smtClean="0">
                <a:latin typeface="+mn-ea"/>
              </a:rPr>
              <a:t> 및 </a:t>
            </a:r>
            <a:r>
              <a:rPr lang="ko-KR" altLang="en-US" b="1" dirty="0" err="1" smtClean="0">
                <a:latin typeface="+mn-ea"/>
              </a:rPr>
              <a:t>중복값</a:t>
            </a:r>
            <a:endParaRPr lang="en-US" altLang="ko-KR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- </a:t>
            </a:r>
            <a:r>
              <a:rPr lang="ko-KR" altLang="en-US" sz="2000" dirty="0" err="1" smtClean="0">
                <a:latin typeface="+mn-ea"/>
              </a:rPr>
              <a:t>결측치</a:t>
            </a:r>
            <a:r>
              <a:rPr lang="ko-KR" altLang="en-US" sz="2000" dirty="0" smtClean="0">
                <a:latin typeface="+mn-ea"/>
              </a:rPr>
              <a:t> 및 </a:t>
            </a:r>
            <a:r>
              <a:rPr lang="ko-KR" altLang="en-US" sz="2000" dirty="0" err="1" smtClean="0">
                <a:latin typeface="+mn-ea"/>
              </a:rPr>
              <a:t>중복값</a:t>
            </a:r>
            <a:r>
              <a:rPr lang="ko-KR" altLang="en-US" sz="2000" dirty="0" smtClean="0">
                <a:latin typeface="+mn-ea"/>
              </a:rPr>
              <a:t> 없음</a:t>
            </a: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타겟 분포 확인</a:t>
            </a:r>
            <a:endParaRPr lang="en-US" altLang="ko-KR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+mn-ea"/>
              </a:rPr>
              <a:t>- histogram</a:t>
            </a:r>
            <a:r>
              <a:rPr lang="ko-KR" altLang="en-US" sz="2000" dirty="0" smtClean="0">
                <a:latin typeface="+mn-ea"/>
              </a:rPr>
              <a:t>을 이용하여 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데이터 균형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불균형 조사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- </a:t>
            </a:r>
            <a:r>
              <a:rPr lang="ko-KR" altLang="en-US" sz="2000" dirty="0" smtClean="0">
                <a:latin typeface="+mn-ea"/>
              </a:rPr>
              <a:t>학습에 사용할 모델과 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평가지표를 선택하기에 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필요한 작업</a:t>
            </a:r>
            <a:endParaRPr lang="en-US" altLang="ko-KR" dirty="0" smtClean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D4A6EBA-CAF0-4237-B788-9352B20E2637}"/>
              </a:ext>
            </a:extLst>
          </p:cNvPr>
          <p:cNvSpPr txBox="1">
            <a:spLocks/>
          </p:cNvSpPr>
          <p:nvPr/>
        </p:nvSpPr>
        <p:spPr>
          <a:xfrm>
            <a:off x="385156" y="343609"/>
            <a:ext cx="8728364" cy="540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11" y="3040828"/>
            <a:ext cx="5585909" cy="33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3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4" y="731521"/>
            <a:ext cx="8761478" cy="36371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데이터 분포 확인 </a:t>
            </a:r>
            <a:r>
              <a:rPr lang="en-US" altLang="ko-KR" dirty="0" smtClean="0"/>
              <a:t>( distribution plot 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756" y="1787564"/>
            <a:ext cx="8728364" cy="4689437"/>
          </a:xfrm>
        </p:spPr>
        <p:txBody>
          <a:bodyPr>
            <a:normAutofit fontScale="62500" lnSpcReduction="2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pPr>
              <a:lnSpc>
                <a:spcPct val="170000"/>
              </a:lnSpc>
            </a:pPr>
            <a:r>
              <a:rPr lang="ko-KR" altLang="en-US" dirty="0" smtClean="0"/>
              <a:t>데이터 분포 특성을 보기 위해 </a:t>
            </a:r>
            <a:r>
              <a:rPr lang="en-US" altLang="ko-KR" b="1" dirty="0" err="1" smtClean="0"/>
              <a:t>tBodyAccMag</a:t>
            </a:r>
            <a:r>
              <a:rPr lang="en-US" altLang="ko-KR" b="1" dirty="0" smtClean="0"/>
              <a:t>-Mean() feature </a:t>
            </a:r>
            <a:r>
              <a:rPr lang="ko-KR" altLang="en-US" b="1" dirty="0" smtClean="0"/>
              <a:t>선택 및 분석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- </a:t>
            </a:r>
            <a:r>
              <a:rPr lang="ko-KR" altLang="en-US" dirty="0" smtClean="0"/>
              <a:t>가속도 평균값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는 정지해 있는지 </a:t>
            </a:r>
            <a:r>
              <a:rPr lang="ko-KR" altLang="en-US" dirty="0" err="1" smtClean="0"/>
              <a:t>움직이는지와</a:t>
            </a:r>
            <a:r>
              <a:rPr lang="ko-KR" altLang="en-US" dirty="0" smtClean="0"/>
              <a:t> 같은 기본적인 활동을 알 수 있어서 선택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Distribution plot</a:t>
            </a:r>
            <a:r>
              <a:rPr lang="ko-KR" altLang="en-US" dirty="0" smtClean="0"/>
              <a:t>을 그려본 결과 </a:t>
            </a:r>
            <a:r>
              <a:rPr lang="en-US" altLang="ko-KR" b="1" dirty="0" smtClean="0"/>
              <a:t>6</a:t>
            </a:r>
            <a:r>
              <a:rPr lang="ko-KR" altLang="en-US" b="1" dirty="0" smtClean="0"/>
              <a:t>가지 활동이 </a:t>
            </a:r>
            <a:r>
              <a:rPr lang="en-US" altLang="ko-KR" b="1" dirty="0" smtClean="0"/>
              <a:t>3</a:t>
            </a:r>
            <a:r>
              <a:rPr lang="ko-KR" altLang="en-US" b="1" dirty="0" smtClean="0"/>
              <a:t>개씩 분포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sz="2000" dirty="0" err="1" smtClean="0"/>
              <a:t>seaborn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패키지의 </a:t>
            </a:r>
            <a:r>
              <a:rPr lang="en-US" altLang="ko-KR" sz="2000" dirty="0" err="1" smtClean="0"/>
              <a:t>distplot</a:t>
            </a:r>
            <a:r>
              <a:rPr lang="ko-KR" altLang="en-US" sz="2000" dirty="0" smtClean="0"/>
              <a:t>을 이용하여 </a:t>
            </a:r>
            <a:r>
              <a:rPr lang="ko-KR" altLang="en-US" sz="2000" b="1" dirty="0" smtClean="0"/>
              <a:t>밀도 추정</a:t>
            </a:r>
            <a:r>
              <a:rPr lang="en-US" altLang="ko-KR" sz="2000" b="1" dirty="0" smtClean="0"/>
              <a:t>(density estimation</a:t>
            </a:r>
            <a:r>
              <a:rPr lang="en-US" altLang="ko-KR" b="1" dirty="0" smtClean="0"/>
              <a:t>) 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73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/>
              <a:t>데이터 분포 확인 </a:t>
            </a:r>
            <a:r>
              <a:rPr lang="en-US" altLang="ko-KR" dirty="0"/>
              <a:t>( </a:t>
            </a:r>
            <a:r>
              <a:rPr lang="en-US" altLang="ko-KR" dirty="0" smtClean="0"/>
              <a:t>Box </a:t>
            </a:r>
            <a:r>
              <a:rPr lang="en-US" altLang="ko-KR" dirty="0"/>
              <a:t>plot 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5262282" y="989704"/>
            <a:ext cx="3698837" cy="518725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/>
              <a:t>tBodyAccMag</a:t>
            </a:r>
            <a:r>
              <a:rPr lang="en-US" altLang="ko-KR" sz="2000" dirty="0" smtClean="0"/>
              <a:t>-mean() </a:t>
            </a:r>
            <a:r>
              <a:rPr lang="ko-KR" altLang="en-US" sz="2000" dirty="0" smtClean="0"/>
              <a:t>값이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-0.5</a:t>
            </a:r>
            <a:r>
              <a:rPr lang="ko-KR" altLang="en-US" sz="2000" dirty="0" smtClean="0"/>
              <a:t>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기준으로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b="1" dirty="0" smtClean="0"/>
              <a:t>정적 활동</a:t>
            </a:r>
            <a:r>
              <a:rPr lang="en-US" altLang="ko-KR" sz="2000" dirty="0" smtClean="0"/>
              <a:t>( </a:t>
            </a:r>
            <a:r>
              <a:rPr lang="ko-KR" altLang="en-US" sz="2000" dirty="0" smtClean="0"/>
              <a:t>앉기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일어서기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눕기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와 </a:t>
            </a:r>
            <a:r>
              <a:rPr lang="ko-KR" altLang="en-US" sz="2000" b="1" dirty="0" err="1" smtClean="0"/>
              <a:t>동적활동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걷기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위로걷기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아래로 걷기로 나눠짐</a:t>
            </a:r>
            <a:r>
              <a:rPr lang="en-US" altLang="ko-KR" sz="2000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 err="1" smtClean="0"/>
              <a:t>tBodyAccMag</a:t>
            </a:r>
            <a:r>
              <a:rPr lang="en-US" altLang="ko-KR" sz="2000" dirty="0" smtClean="0"/>
              <a:t>-mean(), </a:t>
            </a:r>
            <a:br>
              <a:rPr lang="en-US" altLang="ko-KR" sz="2000" dirty="0" smtClean="0"/>
            </a:br>
            <a:r>
              <a:rPr lang="en-US" altLang="ko-KR" sz="2000" dirty="0" smtClean="0"/>
              <a:t>angle(X, </a:t>
            </a:r>
            <a:r>
              <a:rPr lang="en-US" altLang="ko-KR" sz="2000" dirty="0" err="1" smtClean="0"/>
              <a:t>gravityMean</a:t>
            </a:r>
            <a:r>
              <a:rPr lang="en-US" altLang="ko-KR" sz="2000" dirty="0" smtClean="0"/>
              <a:t>), </a:t>
            </a:r>
            <a:br>
              <a:rPr lang="en-US" altLang="ko-KR" sz="2000" dirty="0" smtClean="0"/>
            </a:br>
            <a:r>
              <a:rPr lang="en-US" altLang="ko-KR" sz="2000" dirty="0" smtClean="0"/>
              <a:t>angle(Y, </a:t>
            </a:r>
            <a:r>
              <a:rPr lang="en-US" altLang="ko-KR" sz="2000" dirty="0" err="1" smtClean="0"/>
              <a:t>gravityMean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과 같은 항목들도 </a:t>
            </a:r>
            <a:r>
              <a:rPr lang="en-US" altLang="ko-KR" sz="2000" dirty="0" smtClean="0"/>
              <a:t>boxplot</a:t>
            </a:r>
            <a:r>
              <a:rPr lang="ko-KR" altLang="en-US" sz="2000" dirty="0" smtClean="0"/>
              <a:t>를 통해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시각화 해본 결과 </a:t>
            </a:r>
            <a:r>
              <a:rPr lang="ko-KR" altLang="en-US" sz="2000" b="1" dirty="0" smtClean="0"/>
              <a:t>특정 값을 기준으로 분포가 구분됨</a:t>
            </a:r>
            <a:endParaRPr lang="en-US" altLang="ko-KR" sz="2000" b="1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0" y="901980"/>
            <a:ext cx="5163997" cy="27826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" y="3738434"/>
            <a:ext cx="5265045" cy="262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9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데이터 차원 축소 및 시각화</a:t>
            </a:r>
            <a:r>
              <a:rPr lang="en-US" altLang="ko-KR" dirty="0" smtClean="0"/>
              <a:t> (PCA)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803" y="855233"/>
            <a:ext cx="8606443" cy="42098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smtClean="0"/>
              <a:t>PCA  </a:t>
            </a:r>
            <a:r>
              <a:rPr lang="ko-KR" altLang="en-US" sz="1600" b="1" dirty="0" smtClean="0"/>
              <a:t>주성분 분석을 이용하여 차원 축소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dirty="0" smtClean="0"/>
              <a:t>1) </a:t>
            </a:r>
            <a:r>
              <a:rPr lang="ko-KR" altLang="en-US" sz="1600" dirty="0" smtClean="0"/>
              <a:t>데이터에 가장 가까운 </a:t>
            </a:r>
            <a:r>
              <a:rPr lang="ko-KR" altLang="en-US" sz="1600" dirty="0" err="1" smtClean="0"/>
              <a:t>초평면을</a:t>
            </a:r>
            <a:r>
              <a:rPr lang="ko-KR" altLang="en-US" sz="1600" dirty="0" smtClean="0"/>
              <a:t> 구한 다음 데이터를 </a:t>
            </a:r>
            <a:r>
              <a:rPr lang="ko-KR" altLang="en-US" sz="1600" dirty="0" err="1" smtClean="0"/>
              <a:t>초평면에</a:t>
            </a:r>
            <a:r>
              <a:rPr lang="ko-KR" altLang="en-US" sz="1600" dirty="0" smtClean="0"/>
              <a:t> 투영</a:t>
            </a:r>
            <a:r>
              <a:rPr lang="en-US" altLang="ko-KR" sz="1600" dirty="0" smtClean="0"/>
              <a:t>(projection)</a:t>
            </a:r>
            <a:r>
              <a:rPr lang="ko-KR" altLang="en-US" sz="1600" dirty="0" smtClean="0"/>
              <a:t>시킨다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ko-KR" altLang="en-US" sz="1600" dirty="0" smtClean="0"/>
              <a:t>투영된 데이터의 분산이 가장 </a:t>
            </a:r>
            <a:r>
              <a:rPr lang="ko-KR" altLang="en-US" sz="1600" dirty="0"/>
              <a:t>큰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원본과 투영된 데이터 간의 평균제곱거리를  최소화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축으로 투영되도록 축을 선정한다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새로운 축은 상관관계가 없이 만들어 준다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>(</a:t>
            </a:r>
            <a:r>
              <a:rPr lang="ko-KR" altLang="en-US" sz="1600" b="1" dirty="0" smtClean="0"/>
              <a:t>데이터 분포의 특성은 크게 변하지 않으면서 분석 속도를 증가</a:t>
            </a:r>
            <a:r>
              <a:rPr lang="ko-KR" altLang="en-US" sz="1600" dirty="0" smtClean="0"/>
              <a:t>시킴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2) </a:t>
            </a:r>
            <a:r>
              <a:rPr lang="ko-KR" altLang="en-US" sz="1600" dirty="0" smtClean="0"/>
              <a:t>이때 축소된 데이터는 </a:t>
            </a:r>
            <a:r>
              <a:rPr lang="ko-KR" altLang="en-US" sz="1600" b="1" dirty="0" smtClean="0"/>
              <a:t>원 데이터의 분산의 </a:t>
            </a:r>
            <a:r>
              <a:rPr lang="en-US" altLang="ko-KR" sz="1600" b="1" dirty="0" smtClean="0"/>
              <a:t>90</a:t>
            </a:r>
            <a:r>
              <a:rPr lang="en-US" altLang="ko-KR" sz="1600" b="1" dirty="0"/>
              <a:t>%</a:t>
            </a:r>
            <a:r>
              <a:rPr lang="ko-KR" altLang="en-US" sz="1600" b="1" dirty="0" smtClean="0"/>
              <a:t>를 설명할 수 있도록 설정</a:t>
            </a:r>
            <a:endParaRPr lang="en-US" altLang="ko-KR" sz="16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32" y="3424516"/>
            <a:ext cx="4742580" cy="29990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4" y="3643712"/>
            <a:ext cx="3826568" cy="256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3.2.2 </a:t>
            </a:r>
            <a:r>
              <a:rPr lang="ko-KR" altLang="en-US" dirty="0" smtClean="0"/>
              <a:t>데이터 </a:t>
            </a:r>
            <a:r>
              <a:rPr lang="ko-KR" altLang="en-US" dirty="0"/>
              <a:t>차원 축소 및 시각화</a:t>
            </a:r>
            <a:r>
              <a:rPr lang="en-US" altLang="ko-KR" dirty="0"/>
              <a:t> </a:t>
            </a:r>
            <a:r>
              <a:rPr lang="en-US" altLang="ko-KR" dirty="0" smtClean="0"/>
              <a:t>(TSNE)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6438" y="1003151"/>
            <a:ext cx="5087797" cy="51872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latin typeface="+mn-ea"/>
              </a:rPr>
              <a:t>TSNE </a:t>
            </a:r>
            <a:r>
              <a:rPr lang="ko-KR" altLang="en-US" sz="1800" b="1" dirty="0" smtClean="0">
                <a:latin typeface="+mn-ea"/>
              </a:rPr>
              <a:t>을 </a:t>
            </a:r>
            <a:r>
              <a:rPr lang="ko-KR" altLang="en-US" sz="1800" b="1" dirty="0">
                <a:latin typeface="+mn-ea"/>
              </a:rPr>
              <a:t>이용하여 축소 및 시각화</a:t>
            </a: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1) </a:t>
            </a:r>
            <a:r>
              <a:rPr lang="ko-KR" altLang="en-US" sz="1800" dirty="0" smtClean="0">
                <a:latin typeface="+mn-ea"/>
              </a:rPr>
              <a:t>고차원의 </a:t>
            </a:r>
            <a:r>
              <a:rPr lang="ko-KR" altLang="en-US" sz="1800" dirty="0">
                <a:latin typeface="+mn-ea"/>
              </a:rPr>
              <a:t>데이터를 </a:t>
            </a:r>
            <a:r>
              <a:rPr lang="ko-KR" altLang="en-US" sz="1800" dirty="0" err="1">
                <a:latin typeface="+mn-ea"/>
              </a:rPr>
              <a:t>저차원으로</a:t>
            </a:r>
            <a:r>
              <a:rPr lang="ko-KR" altLang="en-US" sz="1800" dirty="0">
                <a:latin typeface="+mn-ea"/>
              </a:rPr>
              <a:t> 축소할 때 </a:t>
            </a:r>
            <a:r>
              <a:rPr lang="en-US" altLang="ko-KR" sz="1800" dirty="0">
                <a:latin typeface="+mn-ea"/>
              </a:rPr>
              <a:t>PCA</a:t>
            </a:r>
            <a:r>
              <a:rPr lang="ko-KR" altLang="en-US" sz="1800" dirty="0">
                <a:latin typeface="+mn-ea"/>
              </a:rPr>
              <a:t>같이 </a:t>
            </a:r>
            <a:r>
              <a:rPr lang="en-US" altLang="ko-KR" sz="1800" b="1" dirty="0">
                <a:latin typeface="+mn-ea"/>
              </a:rPr>
              <a:t>projection </a:t>
            </a:r>
            <a:r>
              <a:rPr lang="ko-KR" altLang="en-US" sz="1800" b="1" dirty="0">
                <a:latin typeface="+mn-ea"/>
              </a:rPr>
              <a:t>방식</a:t>
            </a:r>
            <a:r>
              <a:rPr lang="ko-KR" altLang="en-US" sz="1800" dirty="0">
                <a:latin typeface="+mn-ea"/>
              </a:rPr>
              <a:t>은 문제가 있는 경우가 많음 </a:t>
            </a:r>
            <a:r>
              <a:rPr lang="en-US" altLang="ko-KR" sz="1800" dirty="0">
                <a:latin typeface="+mn-ea"/>
              </a:rPr>
              <a:t>(ex. Swiss roll</a:t>
            </a:r>
            <a:r>
              <a:rPr lang="en-US" altLang="ko-KR" sz="1800" dirty="0" smtClean="0">
                <a:latin typeface="+mn-ea"/>
              </a:rPr>
              <a:t>)</a:t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2) </a:t>
            </a:r>
            <a:r>
              <a:rPr lang="ko-KR" altLang="en-US" sz="1800" dirty="0" smtClean="0">
                <a:latin typeface="+mn-ea"/>
              </a:rPr>
              <a:t>따라서 </a:t>
            </a:r>
            <a:r>
              <a:rPr lang="en-US" altLang="ko-KR" sz="1800" dirty="0" err="1">
                <a:latin typeface="+mn-ea"/>
              </a:rPr>
              <a:t>tsne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는 </a:t>
            </a:r>
            <a:r>
              <a:rPr lang="en-US" altLang="ko-KR" sz="1800" b="1" dirty="0">
                <a:latin typeface="+mn-ea"/>
              </a:rPr>
              <a:t>manifold learning </a:t>
            </a:r>
            <a:r>
              <a:rPr lang="ko-KR" altLang="en-US" sz="1800" b="1" dirty="0">
                <a:latin typeface="+mn-ea"/>
              </a:rPr>
              <a:t>방식</a:t>
            </a:r>
            <a:r>
              <a:rPr lang="ko-KR" altLang="en-US" sz="1800" dirty="0">
                <a:latin typeface="+mn-ea"/>
              </a:rPr>
              <a:t>을 통해 이러한 문제 해결 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( </a:t>
            </a:r>
            <a:r>
              <a:rPr lang="en-US" altLang="ko-KR" sz="1800" dirty="0">
                <a:latin typeface="+mn-ea"/>
              </a:rPr>
              <a:t>manifold </a:t>
            </a:r>
            <a:r>
              <a:rPr lang="ko-KR" altLang="en-US" sz="1800" dirty="0">
                <a:latin typeface="+mn-ea"/>
              </a:rPr>
              <a:t>즉 </a:t>
            </a:r>
            <a:r>
              <a:rPr lang="ko-KR" altLang="en-US" sz="1800" dirty="0" err="1">
                <a:latin typeface="+mn-ea"/>
              </a:rPr>
              <a:t>다양체라는</a:t>
            </a:r>
            <a:r>
              <a:rPr lang="ko-KR" altLang="en-US" sz="1800" dirty="0">
                <a:latin typeface="+mn-ea"/>
              </a:rPr>
              <a:t> 특정 </a:t>
            </a:r>
            <a:r>
              <a:rPr lang="ko-KR" altLang="en-US" sz="1800" dirty="0" err="1">
                <a:latin typeface="+mn-ea"/>
              </a:rPr>
              <a:t>저차원의</a:t>
            </a:r>
            <a:r>
              <a:rPr lang="ko-KR" altLang="en-US" sz="1800" dirty="0">
                <a:latin typeface="+mn-ea"/>
              </a:rPr>
              <a:t> 위상공간에 데이터가 분포해 있을 것이라는 가정으로 부터 출발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경험적으로 관찰됨</a:t>
            </a:r>
            <a:r>
              <a:rPr lang="en-US" altLang="ko-KR" sz="1800" dirty="0">
                <a:latin typeface="+mn-ea"/>
              </a:rPr>
              <a:t>)</a:t>
            </a:r>
            <a:br>
              <a:rPr lang="en-US" altLang="ko-KR" sz="1800" dirty="0">
                <a:latin typeface="+mn-ea"/>
              </a:rPr>
            </a:br>
            <a:r>
              <a:rPr lang="en-US" altLang="ko-KR" sz="1800" dirty="0">
                <a:latin typeface="+mn-ea"/>
              </a:rPr>
              <a:t>- </a:t>
            </a:r>
            <a:r>
              <a:rPr lang="ko-KR" altLang="en-US" sz="1800" b="1" dirty="0">
                <a:latin typeface="+mn-ea"/>
              </a:rPr>
              <a:t>주로 시각화에 </a:t>
            </a:r>
            <a:r>
              <a:rPr lang="ko-KR" altLang="en-US" sz="1800" b="1" dirty="0" smtClean="0">
                <a:latin typeface="+mn-ea"/>
              </a:rPr>
              <a:t>이용</a:t>
            </a:r>
            <a:endParaRPr lang="en-US" altLang="ko-KR" sz="18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8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59" y="758138"/>
            <a:ext cx="3940885" cy="28120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64" y="3596780"/>
            <a:ext cx="4136956" cy="27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27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/>
              <a:t>모델 생성 및 </a:t>
            </a:r>
            <a:r>
              <a:rPr lang="ko-KR" altLang="en-US" dirty="0" smtClean="0"/>
              <a:t>검증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756" y="1482763"/>
            <a:ext cx="8728364" cy="5187258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latin typeface="+mn-ea"/>
              </a:rPr>
              <a:t>EDA</a:t>
            </a:r>
            <a:r>
              <a:rPr lang="ko-KR" altLang="en-US" sz="2000" dirty="0" smtClean="0">
                <a:latin typeface="+mn-ea"/>
              </a:rPr>
              <a:t>를 통해 특정 값을 기준으로 어느정도 활동이 구분됨을 알 수 있었음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시각화 </a:t>
            </a:r>
            <a:r>
              <a:rPr lang="en-US" altLang="ko-KR" sz="2000" dirty="0" smtClean="0">
                <a:latin typeface="+mn-ea"/>
              </a:rPr>
              <a:t>(PCA, </a:t>
            </a:r>
            <a:r>
              <a:rPr lang="en-US" altLang="ko-KR" sz="2000" dirty="0" err="1" smtClean="0">
                <a:latin typeface="+mn-ea"/>
              </a:rPr>
              <a:t>tsne</a:t>
            </a:r>
            <a:r>
              <a:rPr lang="en-US" altLang="ko-KR" sz="2000" dirty="0" smtClean="0">
                <a:latin typeface="+mn-ea"/>
              </a:rPr>
              <a:t>)</a:t>
            </a:r>
            <a:r>
              <a:rPr lang="ko-KR" altLang="en-US" sz="2000" dirty="0" smtClean="0">
                <a:latin typeface="+mn-ea"/>
              </a:rPr>
              <a:t>를 통해 각 활동이 군집으로 구별됨을 알 수 있었음</a:t>
            </a:r>
            <a:endParaRPr lang="en-US" altLang="ko-KR" sz="2000" dirty="0">
              <a:latin typeface="+mn-ea"/>
            </a:endParaRPr>
          </a:p>
          <a:p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각 활동들을 분류해주는 모델들을 선정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1)</a:t>
            </a:r>
            <a:r>
              <a:rPr lang="ko-KR" altLang="en-US" sz="2000" dirty="0" smtClean="0">
                <a:latin typeface="+mn-ea"/>
              </a:rPr>
              <a:t> 교차 검증을 통해 가장 데이터를 잘 설명하는 모델의 최적 </a:t>
            </a:r>
            <a:r>
              <a:rPr lang="ko-KR" altLang="en-US" sz="2000" dirty="0" err="1" smtClean="0">
                <a:latin typeface="+mn-ea"/>
              </a:rPr>
              <a:t>모수</a:t>
            </a:r>
            <a:r>
              <a:rPr lang="ko-KR" altLang="en-US" sz="2000" dirty="0" smtClean="0">
                <a:latin typeface="+mn-ea"/>
              </a:rPr>
              <a:t> 확인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2) </a:t>
            </a:r>
            <a:r>
              <a:rPr lang="ko-KR" altLang="en-US" sz="2000" dirty="0" smtClean="0">
                <a:latin typeface="+mn-ea"/>
              </a:rPr>
              <a:t>최적 </a:t>
            </a:r>
            <a:r>
              <a:rPr lang="ko-KR" altLang="en-US" sz="2000" dirty="0" err="1" smtClean="0">
                <a:latin typeface="+mn-ea"/>
              </a:rPr>
              <a:t>모수를</a:t>
            </a:r>
            <a:r>
              <a:rPr lang="ko-KR" altLang="en-US" sz="2000" dirty="0" smtClean="0">
                <a:latin typeface="+mn-ea"/>
              </a:rPr>
              <a:t> 가진 모델로 테스트하여 평가지표 </a:t>
            </a:r>
            <a:r>
              <a:rPr lang="en-US" altLang="ko-KR" sz="2000" dirty="0" smtClean="0">
                <a:latin typeface="+mn-ea"/>
              </a:rPr>
              <a:t>Accuracy</a:t>
            </a:r>
            <a:r>
              <a:rPr lang="ko-KR" altLang="en-US" sz="2000" dirty="0" smtClean="0">
                <a:latin typeface="+mn-ea"/>
              </a:rPr>
              <a:t>값 계산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3) Confusion matrix</a:t>
            </a:r>
            <a:r>
              <a:rPr lang="ko-KR" altLang="en-US" sz="2000" dirty="0" smtClean="0">
                <a:latin typeface="+mn-ea"/>
              </a:rPr>
              <a:t>를 이용해 각 </a:t>
            </a:r>
            <a:r>
              <a:rPr lang="ko-KR" altLang="en-US" sz="2000" dirty="0" err="1" smtClean="0">
                <a:latin typeface="+mn-ea"/>
              </a:rPr>
              <a:t>활동별</a:t>
            </a:r>
            <a:r>
              <a:rPr lang="ko-KR" altLang="en-US" sz="2000" dirty="0" smtClean="0">
                <a:latin typeface="+mn-ea"/>
              </a:rPr>
              <a:t> 인식 결과 시각화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3802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4.1.1 Logistic Regression (</a:t>
            </a:r>
            <a:r>
              <a:rPr lang="ko-KR" altLang="en-US" sz="3200" dirty="0" err="1" smtClean="0">
                <a:latin typeface="+mj-ea"/>
              </a:rPr>
              <a:t>로지스틱</a:t>
            </a:r>
            <a:r>
              <a:rPr lang="ko-KR" altLang="en-US" sz="3200" dirty="0" smtClean="0">
                <a:latin typeface="+mj-ea"/>
              </a:rPr>
              <a:t> 회귀분석</a:t>
            </a:r>
            <a:r>
              <a:rPr lang="en-US" altLang="ko-KR" sz="3200" dirty="0" smtClean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1376" y="989704"/>
            <a:ext cx="9112624" cy="5379720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 smtClean="0"/>
              <a:t>가장 기본적인 분류 모델인 </a:t>
            </a:r>
            <a:r>
              <a:rPr lang="ko-KR" altLang="en-US" sz="2000" dirty="0" err="1" smtClean="0"/>
              <a:t>로지스틱</a:t>
            </a:r>
            <a:r>
              <a:rPr lang="ko-KR" altLang="en-US" sz="2000" dirty="0" smtClean="0"/>
              <a:t> 회귀분석 모델 선정</a:t>
            </a:r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 smtClean="0"/>
              <a:t>Cost function</a:t>
            </a:r>
            <a:r>
              <a:rPr lang="ko-KR" altLang="en-US" sz="2000" dirty="0" smtClean="0"/>
              <a:t>을 교차 엔트로피로 두고 최소가 되는 </a:t>
            </a:r>
            <a:r>
              <a:rPr lang="ko-KR" altLang="en-US" sz="2000" dirty="0" err="1" smtClean="0"/>
              <a:t>모수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w</a:t>
            </a:r>
            <a:r>
              <a:rPr lang="ko-KR" altLang="en-US" sz="2000" dirty="0" smtClean="0"/>
              <a:t>를 탐색</a:t>
            </a:r>
            <a:endParaRPr lang="en-US" altLang="ko-KR" sz="2000" dirty="0" smtClean="0"/>
          </a:p>
          <a:p>
            <a:r>
              <a:rPr lang="en-US" altLang="ko-KR" sz="2000" dirty="0" smtClean="0"/>
              <a:t>Regularization(</a:t>
            </a:r>
            <a:r>
              <a:rPr lang="ko-KR" altLang="en-US" sz="2000" dirty="0" err="1" smtClean="0"/>
              <a:t>정칙화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를 통해 </a:t>
            </a:r>
            <a:r>
              <a:rPr lang="en-US" altLang="ko-KR" sz="2000" dirty="0" smtClean="0"/>
              <a:t>Overfitting(</a:t>
            </a:r>
            <a:r>
              <a:rPr lang="ko-KR" altLang="en-US" sz="2000" dirty="0" err="1" smtClean="0"/>
              <a:t>과적합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방지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L2 regularization : Ridge regression</a:t>
            </a:r>
            <a:br>
              <a:rPr lang="en-US" altLang="ko-KR" sz="2000" dirty="0" smtClean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L1 regularization : Lasso regression</a:t>
            </a:r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2" y="1368459"/>
            <a:ext cx="7700677" cy="26329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5165756"/>
            <a:ext cx="4187687" cy="3924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60" y="5639944"/>
            <a:ext cx="4263888" cy="3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84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4.1.2 </a:t>
            </a:r>
            <a:r>
              <a:rPr lang="en-US" altLang="ko-KR" sz="3200" dirty="0">
                <a:latin typeface="+mj-ea"/>
              </a:rPr>
              <a:t>Logistic Regression (</a:t>
            </a:r>
            <a:r>
              <a:rPr lang="ko-KR" altLang="en-US" sz="3200" dirty="0" err="1">
                <a:latin typeface="+mj-ea"/>
              </a:rPr>
              <a:t>로지스틱</a:t>
            </a:r>
            <a:r>
              <a:rPr lang="ko-KR" altLang="en-US" sz="3200" dirty="0">
                <a:latin typeface="+mj-ea"/>
              </a:rPr>
              <a:t> 회귀분석</a:t>
            </a:r>
            <a:r>
              <a:rPr lang="en-US" altLang="ko-KR" sz="3200" dirty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" y="857675"/>
            <a:ext cx="6096327" cy="4868898"/>
          </a:xfrm>
        </p:spPr>
      </p:pic>
      <p:sp>
        <p:nvSpPr>
          <p:cNvPr id="5" name="TextBox 4"/>
          <p:cNvSpPr txBox="1"/>
          <p:nvPr/>
        </p:nvSpPr>
        <p:spPr>
          <a:xfrm>
            <a:off x="6078072" y="891987"/>
            <a:ext cx="32183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Regularization </a:t>
            </a:r>
            <a:r>
              <a:rPr lang="ko-KR" altLang="en-US" dirty="0" smtClean="0"/>
              <a:t>종류 </a:t>
            </a:r>
            <a:r>
              <a:rPr lang="en-US" altLang="ko-KR" dirty="0" smtClean="0"/>
              <a:t>(L2, L1)</a:t>
            </a:r>
            <a:r>
              <a:rPr lang="ko-KR" altLang="en-US" dirty="0" smtClean="0"/>
              <a:t>와 강도</a:t>
            </a:r>
            <a:r>
              <a:rPr lang="en-US" altLang="ko-KR" dirty="0" smtClean="0"/>
              <a:t>(C 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en-US" altLang="ko-KR" dirty="0" err="1" smtClean="0"/>
              <a:t>hyperparameter</a:t>
            </a:r>
            <a:r>
              <a:rPr lang="ko-KR" altLang="en-US" dirty="0" smtClean="0"/>
              <a:t>로 두고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여러 </a:t>
            </a:r>
            <a:r>
              <a:rPr lang="en-US" altLang="ko-KR" dirty="0" err="1" smtClean="0"/>
              <a:t>hyperparameter</a:t>
            </a:r>
            <a:r>
              <a:rPr lang="ko-KR" altLang="en-US" dirty="0" smtClean="0"/>
              <a:t>를 가진 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 모델 생성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- C</a:t>
            </a:r>
            <a:r>
              <a:rPr lang="ko-KR" altLang="en-US" dirty="0" smtClean="0"/>
              <a:t>값은 </a:t>
            </a:r>
            <a:r>
              <a:rPr lang="en-US" altLang="ko-KR" dirty="0" smtClean="0"/>
              <a:t>regularization</a:t>
            </a:r>
            <a:r>
              <a:rPr lang="ko-KR" altLang="en-US" dirty="0" smtClean="0"/>
              <a:t>강도의 역수를 나타내고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값이 작을 수록 강한 </a:t>
            </a:r>
            <a:r>
              <a:rPr lang="en-US" altLang="ko-KR" dirty="0" smtClean="0"/>
              <a:t>regularization</a:t>
            </a:r>
            <a:r>
              <a:rPr lang="ko-KR" altLang="en-US" dirty="0" smtClean="0"/>
              <a:t>을 나타냄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RandomizedSearchCV</a:t>
            </a:r>
            <a:r>
              <a:rPr lang="ko-KR" altLang="en-US" dirty="0" smtClean="0"/>
              <a:t>를 이용하여 </a:t>
            </a:r>
            <a:r>
              <a:rPr lang="ko-KR" altLang="en-US" dirty="0" err="1" smtClean="0"/>
              <a:t>교차검증</a:t>
            </a:r>
            <a:r>
              <a:rPr lang="ko-KR" altLang="en-US" dirty="0" smtClean="0"/>
              <a:t> 수행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</a:t>
            </a:r>
            <a:r>
              <a:rPr lang="ko-KR" altLang="en-US" dirty="0" err="1" smtClean="0"/>
              <a:t>교차검증</a:t>
            </a:r>
            <a:r>
              <a:rPr lang="ko-KR" altLang="en-US" dirty="0" smtClean="0"/>
              <a:t> 구간은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620" y="2911807"/>
            <a:ext cx="3164322" cy="5813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658" y="5934193"/>
            <a:ext cx="7458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교차검증을</a:t>
            </a:r>
            <a:r>
              <a:rPr lang="ko-KR" altLang="en-US" dirty="0" smtClean="0"/>
              <a:t> 통과한 최종 모델의 정확도 테스트 </a:t>
            </a:r>
            <a:r>
              <a:rPr lang="en-US" altLang="ko-KR" b="1" dirty="0" smtClean="0"/>
              <a:t>accuracy = 96% 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744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/>
              <a:t>1.1 </a:t>
            </a:r>
            <a:r>
              <a:rPr lang="ko-KR" altLang="en-US" dirty="0" smtClean="0"/>
              <a:t>실험 방법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937" y="1267053"/>
            <a:ext cx="52868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19-48</a:t>
            </a:r>
            <a:r>
              <a:rPr lang="ko-KR" altLang="en-US" sz="1600" dirty="0" smtClean="0"/>
              <a:t>세 </a:t>
            </a:r>
            <a:r>
              <a:rPr lang="en-US" altLang="ko-KR" sz="1600" dirty="0" smtClean="0"/>
              <a:t>30</a:t>
            </a:r>
            <a:r>
              <a:rPr lang="ko-KR" altLang="en-US" sz="1600" dirty="0"/>
              <a:t>명의 </a:t>
            </a:r>
            <a:r>
              <a:rPr lang="ko-KR" altLang="en-US" sz="1600" dirty="0" smtClean="0"/>
              <a:t>자원봉사자로 구성된 그룹의 실험자가 </a:t>
            </a:r>
            <a:r>
              <a:rPr lang="ko-KR" altLang="en-US" sz="1600" dirty="0"/>
              <a:t>스마트폰</a:t>
            </a:r>
            <a:r>
              <a:rPr lang="en-US" altLang="ko-KR" sz="1600" dirty="0"/>
              <a:t>(</a:t>
            </a:r>
            <a:r>
              <a:rPr lang="ko-KR" altLang="en-US" sz="1600" dirty="0"/>
              <a:t>센서</a:t>
            </a:r>
            <a:r>
              <a:rPr lang="en-US" altLang="ko-KR" sz="1600" dirty="0"/>
              <a:t>)</a:t>
            </a:r>
            <a:r>
              <a:rPr lang="ko-KR" altLang="en-US" sz="1600" dirty="0"/>
              <a:t>를 부착하고 </a:t>
            </a:r>
            <a:r>
              <a:rPr lang="en-US" altLang="ko-KR" sz="1600" dirty="0"/>
              <a:t>6</a:t>
            </a:r>
            <a:r>
              <a:rPr lang="ko-KR" altLang="en-US" sz="1600" dirty="0"/>
              <a:t>가지 행동</a:t>
            </a:r>
            <a:r>
              <a:rPr lang="en-US" altLang="ko-KR" sz="1600" dirty="0"/>
              <a:t>(</a:t>
            </a:r>
            <a:r>
              <a:rPr lang="ko-KR" altLang="en-US" sz="1600" dirty="0"/>
              <a:t>서있기</a:t>
            </a:r>
            <a:r>
              <a:rPr lang="en-US" altLang="ko-KR" sz="1600" dirty="0"/>
              <a:t>, </a:t>
            </a:r>
            <a:r>
              <a:rPr lang="ko-KR" altLang="en-US" sz="1600" dirty="0"/>
              <a:t>앉기</a:t>
            </a:r>
            <a:r>
              <a:rPr lang="en-US" altLang="ko-KR" sz="1600" dirty="0"/>
              <a:t>, </a:t>
            </a:r>
            <a:r>
              <a:rPr lang="ko-KR" altLang="en-US" sz="1600" dirty="0"/>
              <a:t>걷기</a:t>
            </a:r>
            <a:r>
              <a:rPr lang="en-US" altLang="ko-KR" sz="1600" dirty="0"/>
              <a:t>, </a:t>
            </a:r>
            <a:r>
              <a:rPr lang="ko-KR" altLang="en-US" sz="1600" dirty="0"/>
              <a:t>계단 올라가기</a:t>
            </a:r>
            <a:r>
              <a:rPr lang="en-US" altLang="ko-KR" sz="1600" dirty="0"/>
              <a:t>, </a:t>
            </a:r>
            <a:r>
              <a:rPr lang="ko-KR" altLang="en-US" sz="1600" dirty="0"/>
              <a:t>계단 내려가기</a:t>
            </a:r>
            <a:r>
              <a:rPr lang="en-US" altLang="ko-KR" sz="1600" dirty="0"/>
              <a:t>, </a:t>
            </a:r>
            <a:r>
              <a:rPr lang="ko-KR" altLang="en-US" sz="1600" dirty="0"/>
              <a:t>눕기</a:t>
            </a:r>
            <a:r>
              <a:rPr lang="en-US" altLang="ko-KR" sz="1600" dirty="0"/>
              <a:t>)</a:t>
            </a:r>
            <a:r>
              <a:rPr lang="ko-KR" altLang="en-US" sz="1600" dirty="0"/>
              <a:t>을 했을 때 얻어진 가속도</a:t>
            </a:r>
            <a:r>
              <a:rPr lang="en-US" altLang="ko-KR" sz="1600" dirty="0"/>
              <a:t>, </a:t>
            </a:r>
            <a:r>
              <a:rPr lang="ko-KR" altLang="en-US" sz="1600" dirty="0"/>
              <a:t>각속도 데이터를 학습해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Test data</a:t>
            </a:r>
            <a:r>
              <a:rPr lang="ko-KR" altLang="en-US" sz="1600" dirty="0"/>
              <a:t>를 올바르게 분류하는 것이 </a:t>
            </a:r>
            <a:r>
              <a:rPr lang="ko-KR" altLang="en-US" sz="1600" dirty="0" smtClean="0"/>
              <a:t>목표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=&gt; </a:t>
            </a:r>
            <a:r>
              <a:rPr lang="ko-KR" altLang="en-US" sz="1600" b="1" dirty="0" smtClean="0"/>
              <a:t>종속변수</a:t>
            </a:r>
            <a:r>
              <a:rPr lang="en-US" altLang="ko-KR" sz="1600" b="1" dirty="0" smtClean="0"/>
              <a:t>(TARGET)</a:t>
            </a:r>
            <a:r>
              <a:rPr lang="ko-KR" altLang="en-US" sz="1600" b="1" dirty="0" smtClean="0"/>
              <a:t>가 </a:t>
            </a:r>
            <a:r>
              <a:rPr lang="en-US" altLang="ko-KR" sz="1600" b="1" dirty="0" smtClean="0"/>
              <a:t>6</a:t>
            </a:r>
            <a:r>
              <a:rPr lang="ko-KR" altLang="en-US" sz="1600" b="1" dirty="0" smtClean="0"/>
              <a:t>개인 다중 클래스 분류 문제</a:t>
            </a:r>
            <a:endParaRPr lang="en-US" altLang="ko-K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+mn-ea"/>
              </a:rPr>
              <a:t>Human Activity Recognition Using Smartphones Dataset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으로 실험을 통해 구해진 데이터를 다운받아서 분석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E91A97-C541-4900-8662-34C11DC2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991" y="666184"/>
            <a:ext cx="3650072" cy="25803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91" y="3308382"/>
            <a:ext cx="3606084" cy="273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5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4.1.3 </a:t>
            </a:r>
            <a:r>
              <a:rPr lang="en-US" altLang="ko-KR" sz="3200" dirty="0">
                <a:latin typeface="+mj-ea"/>
              </a:rPr>
              <a:t>Logistic Regression (</a:t>
            </a:r>
            <a:r>
              <a:rPr lang="ko-KR" altLang="en-US" sz="3200" dirty="0" err="1">
                <a:latin typeface="+mj-ea"/>
              </a:rPr>
              <a:t>로지스틱</a:t>
            </a:r>
            <a:r>
              <a:rPr lang="ko-KR" altLang="en-US" sz="3200" dirty="0">
                <a:latin typeface="+mj-ea"/>
              </a:rPr>
              <a:t> 회귀분석</a:t>
            </a:r>
            <a:r>
              <a:rPr lang="en-US" altLang="ko-KR" sz="3200" dirty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37838" y="816733"/>
            <a:ext cx="3622068" cy="518725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교차검증에서 최적 모델의 </a:t>
            </a:r>
            <a:r>
              <a:rPr lang="en-US" altLang="ko-KR" sz="2000" b="1" dirty="0" err="1" smtClean="0"/>
              <a:t>hyperparameter</a:t>
            </a:r>
            <a:r>
              <a:rPr lang="ko-KR" altLang="en-US" sz="2000" b="1" dirty="0" smtClean="0"/>
              <a:t>는 </a:t>
            </a:r>
            <a:r>
              <a:rPr lang="en-US" altLang="ko-KR" sz="2000" b="1" dirty="0" smtClean="0"/>
              <a:t>C=10, L2 regularization </a:t>
            </a:r>
            <a:r>
              <a:rPr lang="ko-KR" altLang="en-US" sz="2000" dirty="0" smtClean="0"/>
              <a:t>이 나왔고 </a:t>
            </a:r>
            <a:r>
              <a:rPr lang="ko-KR" altLang="en-US" sz="2000" b="1" dirty="0" smtClean="0"/>
              <a:t>모델은 </a:t>
            </a:r>
            <a:r>
              <a:rPr lang="en-US" altLang="ko-KR" sz="2000" b="1" dirty="0" smtClean="0"/>
              <a:t>train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94% 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최적 모델은 </a:t>
            </a:r>
            <a:r>
              <a:rPr lang="en-US" altLang="ko-KR" sz="2000" b="1" dirty="0" smtClean="0"/>
              <a:t>test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96%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각 활동의 분류 결과를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b="1" dirty="0" smtClean="0"/>
              <a:t>confusion matrix</a:t>
            </a:r>
            <a:r>
              <a:rPr lang="ko-KR" altLang="en-US" sz="2000" b="1" dirty="0" smtClean="0"/>
              <a:t>로 시각화</a:t>
            </a:r>
            <a:endParaRPr lang="en-US" altLang="ko-KR" sz="2000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9" y="816733"/>
            <a:ext cx="4212822" cy="22744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9" y="3351228"/>
            <a:ext cx="4293504" cy="306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28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756" y="989704"/>
            <a:ext cx="4079268" cy="1372496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latin typeface="+mn-ea"/>
              </a:rPr>
              <a:t>데이터를 분류하기 위한 </a:t>
            </a:r>
            <a:r>
              <a:rPr lang="en-US" altLang="ko-KR" sz="2000" dirty="0" smtClean="0">
                <a:latin typeface="+mn-ea"/>
              </a:rPr>
              <a:t>hyperplane</a:t>
            </a:r>
            <a:r>
              <a:rPr lang="ko-KR" altLang="en-US" sz="2000" dirty="0" smtClean="0">
                <a:latin typeface="+mn-ea"/>
              </a:rPr>
              <a:t>을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찾기 위한 모델 중 하나이다</a:t>
            </a:r>
            <a:r>
              <a:rPr lang="en-US" altLang="ko-KR" sz="2000" dirty="0" smtClean="0">
                <a:latin typeface="+mn-ea"/>
              </a:rPr>
              <a:t>. 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(</a:t>
            </a:r>
            <a:r>
              <a:rPr lang="ko-KR" altLang="en-US" sz="2000" dirty="0" smtClean="0">
                <a:latin typeface="+mn-ea"/>
              </a:rPr>
              <a:t>다른 하나는 </a:t>
            </a:r>
            <a:r>
              <a:rPr lang="ko-KR" altLang="en-US" sz="2000" dirty="0" err="1" smtClean="0">
                <a:latin typeface="+mn-ea"/>
              </a:rPr>
              <a:t>로지스틱</a:t>
            </a:r>
            <a:r>
              <a:rPr lang="ko-KR" altLang="en-US" sz="2000" dirty="0" smtClean="0">
                <a:latin typeface="+mn-ea"/>
              </a:rPr>
              <a:t> 회귀분석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 marL="0" indent="0">
              <a:buNone/>
            </a:pPr>
            <a:endParaRPr lang="en-US" altLang="ko-KR" sz="2000" dirty="0">
              <a:latin typeface="+mn-ea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32756" y="191209"/>
            <a:ext cx="9018820" cy="540312"/>
          </a:xfrm>
        </p:spPr>
        <p:txBody>
          <a:bodyPr/>
          <a:lstStyle/>
          <a:p>
            <a:r>
              <a:rPr lang="en-US" altLang="ko-KR" sz="3100" dirty="0" smtClean="0">
                <a:latin typeface="+mj-ea"/>
              </a:rPr>
              <a:t>4.2 Support Vector Machine(</a:t>
            </a:r>
            <a:r>
              <a:rPr lang="ko-KR" altLang="en-US" sz="3100" dirty="0" err="1" smtClean="0">
                <a:latin typeface="+mj-ea"/>
              </a:rPr>
              <a:t>서포트</a:t>
            </a:r>
            <a:r>
              <a:rPr lang="ko-KR" altLang="en-US" sz="3100" dirty="0" smtClean="0">
                <a:latin typeface="+mj-ea"/>
              </a:rPr>
              <a:t> 벡터 머신</a:t>
            </a:r>
            <a:r>
              <a:rPr lang="en-US" altLang="ko-KR" sz="3100" dirty="0" smtClean="0">
                <a:latin typeface="+mj-ea"/>
              </a:rPr>
              <a:t>)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622" y="798159"/>
            <a:ext cx="2770095" cy="20089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6" y="4104964"/>
            <a:ext cx="3457679" cy="20826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36" y="4109446"/>
            <a:ext cx="3662081" cy="22049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32756" y="2994349"/>
            <a:ext cx="72076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SVM</a:t>
            </a:r>
            <a:r>
              <a:rPr lang="ko-KR" altLang="en-US" dirty="0">
                <a:latin typeface="+mn-ea"/>
              </a:rPr>
              <a:t>은 분류 </a:t>
            </a:r>
            <a:r>
              <a:rPr lang="ko-KR" altLang="en-US" dirty="0" err="1">
                <a:latin typeface="+mn-ea"/>
              </a:rPr>
              <a:t>초평면</a:t>
            </a:r>
            <a:r>
              <a:rPr lang="en-US" altLang="ko-KR" dirty="0">
                <a:latin typeface="+mn-ea"/>
              </a:rPr>
              <a:t>(hyperplane)</a:t>
            </a:r>
            <a:r>
              <a:rPr lang="ko-KR" altLang="en-US" dirty="0">
                <a:latin typeface="+mn-ea"/>
              </a:rPr>
              <a:t>과 데이터 사이의 거리인 마진이 가장 큰 </a:t>
            </a:r>
            <a:r>
              <a:rPr lang="ko-KR" altLang="en-US" dirty="0" err="1">
                <a:latin typeface="+mn-ea"/>
              </a:rPr>
              <a:t>초평면을</a:t>
            </a:r>
            <a:r>
              <a:rPr lang="ko-KR" altLang="en-US" dirty="0">
                <a:latin typeface="+mn-ea"/>
              </a:rPr>
              <a:t> 구하는 모델이다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구하는 공식은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Hard-margin </a:t>
            </a:r>
            <a:r>
              <a:rPr lang="en-US" altLang="ko-KR" dirty="0">
                <a:latin typeface="+mn-ea"/>
              </a:rPr>
              <a:t>formula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Soft-margin formula</a:t>
            </a:r>
            <a:r>
              <a:rPr lang="ko-KR" altLang="en-US" dirty="0">
                <a:latin typeface="+mn-ea"/>
              </a:rPr>
              <a:t>로 나뉜다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1860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6998" y="1243531"/>
            <a:ext cx="4541423" cy="518725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크게</a:t>
            </a:r>
            <a:r>
              <a:rPr lang="en-US" altLang="ko-KR" sz="2000" dirty="0" smtClean="0">
                <a:latin typeface="+mn-ea"/>
              </a:rPr>
              <a:t> Linear SVM </a:t>
            </a:r>
            <a:r>
              <a:rPr lang="ko-KR" altLang="en-US" sz="2000" dirty="0" smtClean="0">
                <a:latin typeface="+mn-ea"/>
              </a:rPr>
              <a:t>과 </a:t>
            </a:r>
            <a:r>
              <a:rPr lang="en-US" altLang="ko-KR" sz="2000" dirty="0" err="1" smtClean="0">
                <a:latin typeface="+mn-ea"/>
              </a:rPr>
              <a:t>Kernerlized</a:t>
            </a:r>
            <a:r>
              <a:rPr lang="en-US" altLang="ko-KR" sz="2000" dirty="0" smtClean="0">
                <a:latin typeface="+mn-ea"/>
              </a:rPr>
              <a:t> SVM</a:t>
            </a:r>
            <a:r>
              <a:rPr lang="ko-KR" altLang="en-US" sz="2000" dirty="0" smtClean="0">
                <a:latin typeface="+mn-ea"/>
              </a:rPr>
              <a:t>으로 나눌 수 있다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 err="1" smtClean="0">
                <a:latin typeface="+mn-ea"/>
              </a:rPr>
              <a:t>scikit</a:t>
            </a:r>
            <a:r>
              <a:rPr lang="en-US" altLang="ko-KR" sz="2000" dirty="0" smtClean="0">
                <a:latin typeface="+mn-ea"/>
              </a:rPr>
              <a:t>-learn</a:t>
            </a:r>
            <a:r>
              <a:rPr lang="ko-KR" altLang="en-US" sz="2000" dirty="0" smtClean="0">
                <a:latin typeface="+mn-ea"/>
              </a:rPr>
              <a:t>에서는 </a:t>
            </a:r>
            <a:r>
              <a:rPr lang="en-US" altLang="ko-KR" sz="2000" dirty="0" err="1" smtClean="0">
                <a:latin typeface="+mn-ea"/>
              </a:rPr>
              <a:t>LinearSVC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와 </a:t>
            </a:r>
            <a:r>
              <a:rPr lang="en-US" altLang="ko-KR" sz="2000" dirty="0" smtClean="0">
                <a:latin typeface="+mn-ea"/>
              </a:rPr>
              <a:t>SVC </a:t>
            </a:r>
            <a:r>
              <a:rPr lang="ko-KR" altLang="en-US" sz="2000" dirty="0" smtClean="0">
                <a:latin typeface="+mn-ea"/>
              </a:rPr>
              <a:t>로 나뉜다</a:t>
            </a:r>
            <a:r>
              <a:rPr lang="en-US" altLang="ko-KR" sz="2000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err="1" smtClean="0">
                <a:latin typeface="+mn-ea"/>
              </a:rPr>
              <a:t>Hyperparameter</a:t>
            </a:r>
            <a:r>
              <a:rPr lang="en-US" altLang="ko-KR" sz="2000" dirty="0" smtClean="0">
                <a:latin typeface="+mn-ea"/>
              </a:rPr>
              <a:t> C</a:t>
            </a:r>
            <a:r>
              <a:rPr lang="ko-KR" altLang="en-US" sz="2000" dirty="0" smtClean="0">
                <a:latin typeface="+mn-ea"/>
              </a:rPr>
              <a:t>가 클수록 덜 </a:t>
            </a:r>
            <a:r>
              <a:rPr lang="ko-KR" altLang="en-US" sz="2000" dirty="0" err="1" smtClean="0">
                <a:latin typeface="+mn-ea"/>
              </a:rPr>
              <a:t>정칙화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(less regularization) </a:t>
            </a:r>
            <a:r>
              <a:rPr lang="ko-KR" altLang="en-US" sz="2000" dirty="0" smtClean="0">
                <a:latin typeface="+mn-ea"/>
              </a:rPr>
              <a:t>하여 </a:t>
            </a:r>
            <a:r>
              <a:rPr lang="ko-KR" altLang="en-US" sz="2000" dirty="0" err="1" smtClean="0">
                <a:latin typeface="+mn-ea"/>
              </a:rPr>
              <a:t>과적합</a:t>
            </a:r>
            <a:r>
              <a:rPr lang="en-US" altLang="ko-KR" sz="2000" dirty="0" smtClean="0">
                <a:latin typeface="+mn-ea"/>
              </a:rPr>
              <a:t>(overfitting)</a:t>
            </a:r>
            <a:r>
              <a:rPr lang="ko-KR" altLang="en-US" sz="2000" dirty="0" smtClean="0">
                <a:latin typeface="+mn-ea"/>
              </a:rPr>
              <a:t>이 발생하기 쉽고</a:t>
            </a:r>
            <a:r>
              <a:rPr lang="en-US" altLang="ko-KR" sz="2000" dirty="0" smtClean="0">
                <a:latin typeface="+mn-ea"/>
              </a:rPr>
              <a:t> C</a:t>
            </a:r>
            <a:r>
              <a:rPr lang="ko-KR" altLang="en-US" sz="2000" dirty="0" smtClean="0">
                <a:latin typeface="+mn-ea"/>
              </a:rPr>
              <a:t>가 작을수록 더 </a:t>
            </a:r>
            <a:r>
              <a:rPr lang="ko-KR" altLang="en-US" sz="2000" dirty="0" err="1" smtClean="0">
                <a:latin typeface="+mn-ea"/>
              </a:rPr>
              <a:t>정칙화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(more regularization) </a:t>
            </a:r>
            <a:r>
              <a:rPr lang="ko-KR" altLang="en-US" sz="2000" dirty="0" smtClean="0">
                <a:latin typeface="+mn-ea"/>
              </a:rPr>
              <a:t>하여 </a:t>
            </a:r>
            <a:r>
              <a:rPr lang="en-US" altLang="ko-KR" sz="2000" dirty="0" err="1" smtClean="0">
                <a:latin typeface="+mn-ea"/>
              </a:rPr>
              <a:t>underfitting</a:t>
            </a:r>
            <a:r>
              <a:rPr lang="ko-KR" altLang="en-US" sz="2000" dirty="0" smtClean="0">
                <a:latin typeface="+mn-ea"/>
              </a:rPr>
              <a:t>이 발생하기 쉽다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Linear SVM </a:t>
            </a:r>
            <a:r>
              <a:rPr lang="ko-KR" altLang="en-US" sz="2000" dirty="0" smtClean="0">
                <a:latin typeface="+mn-ea"/>
              </a:rPr>
              <a:t>는 </a:t>
            </a:r>
            <a:r>
              <a:rPr lang="en-US" altLang="ko-KR" sz="2000" dirty="0" smtClean="0">
                <a:latin typeface="+mn-ea"/>
              </a:rPr>
              <a:t>hyperplane</a:t>
            </a:r>
            <a:r>
              <a:rPr lang="ko-KR" altLang="en-US" sz="2000" dirty="0" smtClean="0">
                <a:latin typeface="+mn-ea"/>
              </a:rPr>
              <a:t>에 한계가 있기 때문에 </a:t>
            </a:r>
            <a:r>
              <a:rPr lang="ko-KR" altLang="en-US" sz="2000" dirty="0" err="1" smtClean="0">
                <a:latin typeface="+mn-ea"/>
              </a:rPr>
              <a:t>저차원에서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사용효과가</a:t>
            </a:r>
            <a:r>
              <a:rPr lang="ko-KR" altLang="en-US" sz="2000" dirty="0" smtClean="0">
                <a:latin typeface="+mn-ea"/>
              </a:rPr>
              <a:t> 있는 한계점이 있어서 좀 더 복잡한 모델을 생성하기 위하여 </a:t>
            </a:r>
            <a:r>
              <a:rPr lang="en-US" altLang="ko-KR" sz="2000" dirty="0" err="1" smtClean="0">
                <a:latin typeface="+mn-ea"/>
              </a:rPr>
              <a:t>Kernerlized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SVM</a:t>
            </a:r>
            <a:r>
              <a:rPr lang="ko-KR" altLang="en-US" sz="2000" dirty="0" smtClean="0">
                <a:latin typeface="+mn-ea"/>
              </a:rPr>
              <a:t>을 사용한다</a:t>
            </a:r>
            <a:r>
              <a:rPr lang="en-US" altLang="ko-KR" sz="2000" dirty="0" smtClean="0">
                <a:latin typeface="+mn-ea"/>
              </a:rPr>
              <a:t>.</a:t>
            </a:r>
            <a:r>
              <a:rPr lang="ko-KR" altLang="en-US" sz="2000" dirty="0" smtClean="0">
                <a:latin typeface="+mn-ea"/>
              </a:rPr>
              <a:t> 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latin typeface="+mj-ea"/>
              </a:rPr>
              <a:t>4.2 Support Vector Machine(</a:t>
            </a:r>
            <a:r>
              <a:rPr lang="ko-KR" altLang="en-US" sz="3100" dirty="0" err="1" smtClean="0">
                <a:latin typeface="+mj-ea"/>
              </a:rPr>
              <a:t>서포트</a:t>
            </a:r>
            <a:r>
              <a:rPr lang="ko-KR" altLang="en-US" sz="3100" dirty="0" smtClean="0">
                <a:latin typeface="+mj-ea"/>
              </a:rPr>
              <a:t> 벡터 머신</a:t>
            </a:r>
            <a:r>
              <a:rPr lang="en-US" altLang="ko-KR" sz="3100" dirty="0" smtClean="0">
                <a:latin typeface="+mj-ea"/>
              </a:rPr>
              <a:t>)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643" y="944874"/>
            <a:ext cx="4163616" cy="28203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179" y="3815260"/>
            <a:ext cx="4228218" cy="252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80501" y="789459"/>
            <a:ext cx="8728364" cy="64187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 smtClean="0"/>
              <a:t>Kernerlized</a:t>
            </a:r>
            <a:r>
              <a:rPr lang="en-US" altLang="ko-KR" sz="2000" dirty="0" smtClean="0"/>
              <a:t> Support Vector Machine</a:t>
            </a:r>
            <a:r>
              <a:rPr lang="ko-KR" altLang="en-US" sz="2000" dirty="0" smtClean="0"/>
              <a:t>은 비선형의 </a:t>
            </a:r>
            <a:r>
              <a:rPr lang="ko-KR" altLang="en-US" sz="2000" dirty="0" err="1" smtClean="0"/>
              <a:t>결정경계를</a:t>
            </a:r>
            <a:r>
              <a:rPr lang="ko-KR" altLang="en-US" sz="2000" dirty="0" smtClean="0"/>
              <a:t> 가진 데이터도  분류할 수 있다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en-US" altLang="ko-KR" sz="2000" dirty="0" smtClean="0"/>
              <a:t>- Kernel trick </a:t>
            </a:r>
            <a:r>
              <a:rPr lang="ko-KR" altLang="en-US" sz="2000" dirty="0" smtClean="0"/>
              <a:t>이라는 방식으로 </a:t>
            </a:r>
            <a:r>
              <a:rPr lang="en-US" altLang="ko-KR" sz="2000" dirty="0" smtClean="0"/>
              <a:t>kernel function</a:t>
            </a:r>
            <a:r>
              <a:rPr lang="ko-KR" altLang="en-US" sz="2000" dirty="0" smtClean="0"/>
              <a:t>을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이용하여 데이터를 더 고차원의 공간으로 </a:t>
            </a:r>
            <a:r>
              <a:rPr lang="en-US" altLang="ko-KR" sz="2000" dirty="0" smtClean="0"/>
              <a:t>mapping </a:t>
            </a:r>
            <a:r>
              <a:rPr lang="ko-KR" altLang="en-US" sz="2000" dirty="0" smtClean="0"/>
              <a:t>하여 </a:t>
            </a:r>
            <a:r>
              <a:rPr lang="ko-KR" altLang="en-US" sz="2000" dirty="0" err="1" smtClean="0"/>
              <a:t>초평면을</a:t>
            </a:r>
            <a:r>
              <a:rPr lang="ko-KR" altLang="en-US" sz="2000" dirty="0" smtClean="0"/>
              <a:t> 생성하는 방식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err="1" smtClean="0"/>
              <a:t>Hyperparameter</a:t>
            </a:r>
            <a:r>
              <a:rPr lang="ko-KR" altLang="en-US" sz="2000" dirty="0" smtClean="0"/>
              <a:t>가 </a:t>
            </a:r>
            <a:r>
              <a:rPr lang="en-US" altLang="ko-KR" sz="2000" dirty="0" smtClean="0"/>
              <a:t>C</a:t>
            </a:r>
            <a:r>
              <a:rPr lang="ko-KR" altLang="en-US" sz="2000" dirty="0" smtClean="0"/>
              <a:t>이외에도 </a:t>
            </a:r>
            <a:r>
              <a:rPr lang="en-US" altLang="ko-KR" sz="2000" dirty="0" smtClean="0"/>
              <a:t>kernel </a:t>
            </a:r>
            <a:r>
              <a:rPr lang="ko-KR" altLang="en-US" sz="2000" dirty="0" smtClean="0"/>
              <a:t>함수</a:t>
            </a:r>
            <a:r>
              <a:rPr lang="en-US" altLang="ko-KR" sz="2000" dirty="0" smtClean="0"/>
              <a:t>(default=RBF), gamma(</a:t>
            </a:r>
            <a:r>
              <a:rPr lang="en-US" altLang="ko-KR" sz="2000" dirty="0" err="1" smtClean="0"/>
              <a:t>rbf</a:t>
            </a:r>
            <a:r>
              <a:rPr lang="ko-KR" altLang="en-US" sz="2000" dirty="0" smtClean="0"/>
              <a:t>의 경우</a:t>
            </a:r>
            <a:r>
              <a:rPr lang="en-US" altLang="ko-KR" sz="2000" dirty="0" smtClean="0"/>
              <a:t>)</a:t>
            </a:r>
            <a:br>
              <a:rPr lang="en-US" altLang="ko-KR" sz="2000" dirty="0" smtClean="0"/>
            </a:br>
            <a:r>
              <a:rPr lang="ko-KR" altLang="en-US" sz="2000" dirty="0" smtClean="0"/>
              <a:t>가 존재</a:t>
            </a:r>
            <a:r>
              <a:rPr lang="en-US" altLang="ko-KR" sz="2000" dirty="0" smtClean="0"/>
              <a:t>.</a:t>
            </a: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latin typeface="+mj-ea"/>
              </a:rPr>
              <a:t>4.2 Support Vector Machine(</a:t>
            </a:r>
            <a:r>
              <a:rPr lang="ko-KR" altLang="en-US" sz="3100" dirty="0" err="1" smtClean="0">
                <a:latin typeface="+mj-ea"/>
              </a:rPr>
              <a:t>서포트</a:t>
            </a:r>
            <a:r>
              <a:rPr lang="ko-KR" altLang="en-US" sz="3100" dirty="0" smtClean="0">
                <a:latin typeface="+mj-ea"/>
              </a:rPr>
              <a:t> 벡터 머신</a:t>
            </a:r>
            <a:r>
              <a:rPr lang="en-US" altLang="ko-KR" sz="3100" dirty="0" smtClean="0">
                <a:latin typeface="+mj-ea"/>
              </a:rPr>
              <a:t>)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578" y="2714633"/>
            <a:ext cx="4100498" cy="23280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46" y="2699512"/>
            <a:ext cx="3993885" cy="23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7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" y="1240204"/>
            <a:ext cx="4868085" cy="990279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latin typeface="+mj-ea"/>
              </a:rPr>
              <a:t>4.2.1 </a:t>
            </a:r>
            <a:r>
              <a:rPr lang="en-US" altLang="ko-KR" sz="3100" dirty="0" err="1" smtClean="0">
                <a:latin typeface="+mj-ea"/>
              </a:rPr>
              <a:t>LinearSVM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39167"/>
            <a:ext cx="5024718" cy="11068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1987" y="4074459"/>
            <a:ext cx="848990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교차검증을</a:t>
            </a:r>
            <a:r>
              <a:rPr lang="ko-KR" altLang="en-US" dirty="0">
                <a:latin typeface="+mn-ea"/>
              </a:rPr>
              <a:t> 통과한 최종 모델의 정확도 테스트 </a:t>
            </a:r>
            <a:r>
              <a:rPr lang="en-US" altLang="ko-KR" b="1" dirty="0">
                <a:latin typeface="+mn-ea"/>
              </a:rPr>
              <a:t>accuracy = </a:t>
            </a:r>
            <a:r>
              <a:rPr lang="en-US" altLang="ko-KR" b="1" dirty="0" smtClean="0">
                <a:latin typeface="+mn-ea"/>
              </a:rPr>
              <a:t>97% </a:t>
            </a: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Soft margin formula</a:t>
            </a:r>
            <a:r>
              <a:rPr lang="ko-KR" altLang="en-US" dirty="0" smtClean="0">
                <a:latin typeface="+mn-ea"/>
              </a:rPr>
              <a:t>에서 </a:t>
            </a:r>
            <a:r>
              <a:rPr lang="en-US" altLang="ko-KR" dirty="0" smtClean="0">
                <a:latin typeface="+mn-ea"/>
              </a:rPr>
              <a:t>regularization</a:t>
            </a:r>
            <a:r>
              <a:rPr lang="ko-KR" altLang="en-US" dirty="0" smtClean="0">
                <a:latin typeface="+mn-ea"/>
              </a:rPr>
              <a:t>역할을 하는 </a:t>
            </a:r>
            <a:r>
              <a:rPr lang="en-US" altLang="ko-KR" dirty="0" smtClean="0">
                <a:latin typeface="+mn-ea"/>
              </a:rPr>
              <a:t>C</a:t>
            </a:r>
            <a:r>
              <a:rPr lang="ko-KR" altLang="en-US" b="1" dirty="0" smtClean="0">
                <a:latin typeface="+mn-ea"/>
              </a:rPr>
              <a:t>를 </a:t>
            </a:r>
            <a:r>
              <a:rPr lang="en-US" altLang="ko-KR" b="1" dirty="0" err="1">
                <a:latin typeface="+mn-ea"/>
              </a:rPr>
              <a:t>hyperparameter</a:t>
            </a:r>
            <a:r>
              <a:rPr lang="ko-KR" altLang="en-US" dirty="0">
                <a:latin typeface="+mn-ea"/>
              </a:rPr>
              <a:t>로 두고 </a:t>
            </a:r>
            <a:r>
              <a:rPr lang="ko-KR" altLang="en-US" dirty="0" err="1">
                <a:latin typeface="+mn-ea"/>
              </a:rPr>
              <a:t>교차검증</a:t>
            </a:r>
            <a:r>
              <a:rPr lang="ko-KR" altLang="en-US" dirty="0">
                <a:latin typeface="+mn-ea"/>
              </a:rPr>
              <a:t> 구간을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개로 해서 </a:t>
            </a:r>
            <a:r>
              <a:rPr lang="ko-KR" altLang="en-US" dirty="0" err="1">
                <a:latin typeface="+mn-ea"/>
              </a:rPr>
              <a:t>교차검증</a:t>
            </a:r>
            <a:r>
              <a:rPr lang="ko-KR" altLang="en-US" dirty="0">
                <a:latin typeface="+mn-ea"/>
              </a:rPr>
              <a:t> 수행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멀티 클래스 분류 문제에서 </a:t>
            </a:r>
            <a:r>
              <a:rPr lang="en-US" altLang="ko-KR" dirty="0" smtClean="0">
                <a:latin typeface="+mn-ea"/>
              </a:rPr>
              <a:t>default </a:t>
            </a:r>
            <a:r>
              <a:rPr lang="ko-KR" altLang="en-US" dirty="0" smtClean="0">
                <a:latin typeface="+mn-ea"/>
              </a:rPr>
              <a:t>값인 </a:t>
            </a:r>
            <a:r>
              <a:rPr lang="en-US" altLang="ko-KR" dirty="0" smtClean="0">
                <a:latin typeface="+mn-ea"/>
              </a:rPr>
              <a:t>OVR(one-vs-rest) approach </a:t>
            </a:r>
            <a:r>
              <a:rPr lang="ko-KR" altLang="en-US" dirty="0" smtClean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76" y="1381821"/>
            <a:ext cx="3250212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238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3" y="1045490"/>
            <a:ext cx="4827820" cy="1707028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latin typeface="+mj-ea"/>
              </a:rPr>
              <a:t>4.2.1 </a:t>
            </a:r>
            <a:r>
              <a:rPr lang="en-US" altLang="ko-KR" sz="3100" dirty="0" err="1" smtClean="0">
                <a:latin typeface="+mj-ea"/>
              </a:rPr>
              <a:t>LinearSVM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10" y="2935942"/>
            <a:ext cx="4446495" cy="3431976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383876" y="1045490"/>
            <a:ext cx="3622068" cy="518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교차검증에서 최적 모델의 </a:t>
            </a:r>
            <a:r>
              <a:rPr lang="en-US" altLang="ko-KR" sz="2000" b="1" dirty="0" err="1" smtClean="0"/>
              <a:t>hyperparameter</a:t>
            </a:r>
            <a:r>
              <a:rPr lang="ko-KR" altLang="en-US" sz="2000" b="1" dirty="0" smtClean="0"/>
              <a:t>는 </a:t>
            </a:r>
            <a:r>
              <a:rPr lang="en-US" altLang="ko-KR" sz="2000" b="1" dirty="0" smtClean="0"/>
              <a:t>C=1</a:t>
            </a:r>
            <a:r>
              <a:rPr lang="ko-KR" altLang="en-US" sz="2000" dirty="0" smtClean="0"/>
              <a:t>이 나왔고 </a:t>
            </a:r>
            <a:r>
              <a:rPr lang="ko-KR" altLang="en-US" sz="2000" b="1" dirty="0" smtClean="0"/>
              <a:t>모델은 </a:t>
            </a:r>
            <a:r>
              <a:rPr lang="en-US" altLang="ko-KR" sz="2000" b="1" dirty="0" smtClean="0"/>
              <a:t>train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94% 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최적 모델은 </a:t>
            </a:r>
            <a:r>
              <a:rPr lang="en-US" altLang="ko-KR" sz="2000" b="1" dirty="0" smtClean="0"/>
              <a:t>test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97%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각 활동의 </a:t>
            </a:r>
            <a:r>
              <a:rPr lang="ko-KR" altLang="en-US" sz="2000" dirty="0" err="1" smtClean="0"/>
              <a:t>분류결과를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b="1" dirty="0" smtClean="0"/>
              <a:t>confusion matrix</a:t>
            </a:r>
            <a:r>
              <a:rPr lang="ko-KR" altLang="en-US" sz="2000" b="1" dirty="0" smtClean="0"/>
              <a:t>로 시각화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967456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latin typeface="+mj-ea"/>
              </a:rPr>
              <a:t>4.2.2 </a:t>
            </a:r>
            <a:r>
              <a:rPr lang="en-US" altLang="ko-KR" sz="3100" dirty="0" err="1" smtClean="0">
                <a:latin typeface="+mj-ea"/>
              </a:rPr>
              <a:t>Kernelized</a:t>
            </a:r>
            <a:r>
              <a:rPr lang="en-US" altLang="ko-KR" sz="3100" dirty="0" smtClean="0">
                <a:latin typeface="+mj-ea"/>
              </a:rPr>
              <a:t> SVM</a:t>
            </a:r>
            <a:endParaRPr lang="ko-KR" altLang="en-US" sz="3100" dirty="0"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5776" y="3550024"/>
            <a:ext cx="84899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+mn-ea"/>
              </a:rPr>
              <a:t>교차검증을</a:t>
            </a:r>
            <a:r>
              <a:rPr lang="ko-KR" altLang="en-US" dirty="0">
                <a:latin typeface="+mn-ea"/>
              </a:rPr>
              <a:t> 통과한 최종 모델의 정확도 테스트 </a:t>
            </a:r>
            <a:r>
              <a:rPr lang="en-US" altLang="ko-KR" b="1" dirty="0">
                <a:latin typeface="+mn-ea"/>
              </a:rPr>
              <a:t>accuracy = </a:t>
            </a:r>
            <a:r>
              <a:rPr lang="en-US" altLang="ko-KR" b="1" dirty="0" smtClean="0">
                <a:latin typeface="+mn-ea"/>
              </a:rPr>
              <a:t>94% </a:t>
            </a:r>
            <a:endParaRPr lang="en-US" altLang="ko-KR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+mn-ea"/>
              </a:rPr>
              <a:t>Soft margin formula</a:t>
            </a:r>
            <a:r>
              <a:rPr lang="ko-KR" altLang="en-US" dirty="0" smtClean="0">
                <a:latin typeface="+mn-ea"/>
              </a:rPr>
              <a:t>에서 </a:t>
            </a:r>
            <a:r>
              <a:rPr lang="en-US" altLang="ko-KR" dirty="0" smtClean="0">
                <a:latin typeface="+mn-ea"/>
              </a:rPr>
              <a:t>regularization</a:t>
            </a:r>
            <a:r>
              <a:rPr lang="ko-KR" altLang="en-US" dirty="0" smtClean="0">
                <a:latin typeface="+mn-ea"/>
              </a:rPr>
              <a:t>역할을 하는 </a:t>
            </a:r>
            <a:r>
              <a:rPr lang="en-US" altLang="ko-KR" dirty="0" smtClean="0">
                <a:latin typeface="+mn-ea"/>
              </a:rPr>
              <a:t>C</a:t>
            </a:r>
            <a:r>
              <a:rPr lang="ko-KR" altLang="en-US" dirty="0" smtClean="0">
                <a:latin typeface="+mn-ea"/>
              </a:rPr>
              <a:t>와 </a:t>
            </a:r>
            <a:r>
              <a:rPr lang="en-US" altLang="ko-KR" dirty="0" smtClean="0">
                <a:latin typeface="+mn-ea"/>
              </a:rPr>
              <a:t>kernel function</a:t>
            </a:r>
            <a:r>
              <a:rPr lang="ko-KR" altLang="en-US" dirty="0" smtClean="0">
                <a:latin typeface="+mn-ea"/>
              </a:rPr>
              <a:t>은 가장 유명한 </a:t>
            </a:r>
            <a:r>
              <a:rPr lang="en-US" altLang="ko-KR" dirty="0" smtClean="0">
                <a:latin typeface="+mn-ea"/>
              </a:rPr>
              <a:t>RBF kernel, RBF Kernel </a:t>
            </a:r>
            <a:r>
              <a:rPr lang="ko-KR" altLang="en-US" dirty="0" smtClean="0">
                <a:latin typeface="+mn-ea"/>
              </a:rPr>
              <a:t>에 필요한 </a:t>
            </a:r>
            <a:r>
              <a:rPr lang="en-US" altLang="ko-KR" dirty="0" smtClean="0">
                <a:latin typeface="+mn-ea"/>
              </a:rPr>
              <a:t>gamma</a:t>
            </a:r>
            <a:r>
              <a:rPr lang="ko-KR" altLang="en-US" dirty="0" smtClean="0">
                <a:latin typeface="+mn-ea"/>
              </a:rPr>
              <a:t>를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err="1">
                <a:latin typeface="+mn-ea"/>
              </a:rPr>
              <a:t>hyperparameter</a:t>
            </a:r>
            <a:r>
              <a:rPr lang="ko-KR" altLang="en-US" dirty="0">
                <a:latin typeface="+mn-ea"/>
              </a:rPr>
              <a:t>로 두고 </a:t>
            </a:r>
            <a:r>
              <a:rPr lang="ko-KR" altLang="en-US" dirty="0" err="1">
                <a:latin typeface="+mn-ea"/>
              </a:rPr>
              <a:t>교차검증</a:t>
            </a:r>
            <a:r>
              <a:rPr lang="ko-KR" altLang="en-US" dirty="0">
                <a:latin typeface="+mn-ea"/>
              </a:rPr>
              <a:t> 구간을 </a:t>
            </a:r>
            <a:r>
              <a:rPr lang="en-US" altLang="ko-KR" dirty="0">
                <a:latin typeface="+mn-ea"/>
              </a:rPr>
              <a:t>5</a:t>
            </a:r>
            <a:r>
              <a:rPr lang="ko-KR" altLang="en-US" dirty="0">
                <a:latin typeface="+mn-ea"/>
              </a:rPr>
              <a:t>개로 해서 </a:t>
            </a:r>
            <a:r>
              <a:rPr lang="ko-KR" altLang="en-US" dirty="0" err="1">
                <a:latin typeface="+mn-ea"/>
              </a:rPr>
              <a:t>교차검증</a:t>
            </a:r>
            <a:r>
              <a:rPr lang="ko-KR" altLang="en-US" dirty="0">
                <a:latin typeface="+mn-ea"/>
              </a:rPr>
              <a:t> 수행</a:t>
            </a:r>
            <a:endParaRPr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멀티 클래스 분류 문제에서 </a:t>
            </a:r>
            <a:r>
              <a:rPr lang="en-US" altLang="ko-KR" dirty="0" smtClean="0">
                <a:latin typeface="+mn-ea"/>
              </a:rPr>
              <a:t>default </a:t>
            </a:r>
            <a:r>
              <a:rPr lang="ko-KR" altLang="en-US" dirty="0" smtClean="0">
                <a:latin typeface="+mn-ea"/>
              </a:rPr>
              <a:t>값인 </a:t>
            </a:r>
            <a:r>
              <a:rPr lang="en-US" altLang="ko-KR" dirty="0" smtClean="0">
                <a:latin typeface="+mn-ea"/>
              </a:rPr>
              <a:t>OVR(one-vs-rest) approach </a:t>
            </a:r>
            <a:r>
              <a:rPr lang="ko-KR" altLang="en-US" dirty="0" smtClean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8" y="1384089"/>
            <a:ext cx="7597798" cy="1851820"/>
          </a:xfrm>
        </p:spPr>
      </p:pic>
    </p:spTree>
    <p:extLst>
      <p:ext uri="{BB962C8B-B14F-4D97-AF65-F5344CB8AC3E}">
        <p14:creationId xmlns:p14="http://schemas.microsoft.com/office/powerpoint/2010/main" val="2696936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>
          <a:xfrm>
            <a:off x="5383876" y="1045490"/>
            <a:ext cx="3622068" cy="518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교차검증에서 최적 모델의 </a:t>
            </a:r>
            <a:r>
              <a:rPr lang="en-US" altLang="ko-KR" sz="2000" b="1" dirty="0" err="1" smtClean="0"/>
              <a:t>hyperparameter</a:t>
            </a:r>
            <a:r>
              <a:rPr lang="ko-KR" altLang="en-US" sz="2000" b="1" dirty="0" smtClean="0"/>
              <a:t>는 </a:t>
            </a:r>
            <a:r>
              <a:rPr lang="en-US" altLang="ko-KR" sz="2000" b="1" dirty="0" smtClean="0"/>
              <a:t>C=8, gamma=0.125</a:t>
            </a:r>
            <a:r>
              <a:rPr lang="ko-KR" altLang="en-US" sz="2000" dirty="0" smtClean="0"/>
              <a:t>이 나왔고 </a:t>
            </a:r>
            <a:r>
              <a:rPr lang="ko-KR" altLang="en-US" sz="2000" b="1" dirty="0" smtClean="0"/>
              <a:t>모델은 </a:t>
            </a:r>
            <a:r>
              <a:rPr lang="en-US" altLang="ko-KR" sz="2000" b="1" dirty="0" smtClean="0"/>
              <a:t>train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90% 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최적 모델은 </a:t>
            </a:r>
            <a:r>
              <a:rPr lang="en-US" altLang="ko-KR" sz="2000" b="1" dirty="0" smtClean="0"/>
              <a:t>test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94%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각 활동의 </a:t>
            </a:r>
            <a:r>
              <a:rPr lang="ko-KR" altLang="en-US" sz="2000" dirty="0" err="1" smtClean="0"/>
              <a:t>분류결과를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b="1" dirty="0" smtClean="0"/>
              <a:t>confusion matrix</a:t>
            </a:r>
            <a:r>
              <a:rPr lang="ko-KR" altLang="en-US" sz="2000" b="1" dirty="0" smtClean="0"/>
              <a:t>로 시각화</a:t>
            </a:r>
            <a:endParaRPr lang="en-US" altLang="ko-KR" sz="2000" b="1" dirty="0" smtClean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64133" y="218103"/>
            <a:ext cx="8728364" cy="5403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altLang="ko-KR" sz="3100" dirty="0" smtClean="0">
                <a:latin typeface="+mj-ea"/>
              </a:rPr>
              <a:t>4.2.2 </a:t>
            </a:r>
            <a:r>
              <a:rPr lang="en-US" altLang="ko-KR" sz="3100" dirty="0" err="1" smtClean="0">
                <a:latin typeface="+mj-ea"/>
              </a:rPr>
              <a:t>Kernelized</a:t>
            </a:r>
            <a:r>
              <a:rPr lang="en-US" altLang="ko-KR" sz="3100" dirty="0" smtClean="0">
                <a:latin typeface="+mj-ea"/>
              </a:rPr>
              <a:t> SVM</a:t>
            </a:r>
            <a:endParaRPr lang="ko-KR" altLang="en-US" sz="3100" dirty="0">
              <a:latin typeface="+mj-ea"/>
            </a:endParaRPr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6" y="1109471"/>
            <a:ext cx="4713363" cy="1737511"/>
          </a:xfr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6" y="3016849"/>
            <a:ext cx="4083515" cy="32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4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4.3.1 Decision Tree (</a:t>
            </a:r>
            <a:r>
              <a:rPr lang="ko-KR" altLang="en-US" sz="3200" dirty="0" smtClean="0">
                <a:latin typeface="+mj-ea"/>
              </a:rPr>
              <a:t>의사결정나무</a:t>
            </a:r>
            <a:r>
              <a:rPr lang="en-US" altLang="ko-KR" sz="3200" dirty="0" smtClean="0">
                <a:latin typeface="+mj-ea"/>
              </a:rPr>
              <a:t>)</a:t>
            </a:r>
            <a:endParaRPr lang="ko-KR" altLang="en-US" sz="3200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로지스틱</a:t>
            </a:r>
            <a:r>
              <a:rPr lang="ko-KR" altLang="en-US" sz="2000" dirty="0" smtClean="0"/>
              <a:t> 회귀분석과 마찬가지로 분류에 널리 쓰이는 모델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- </a:t>
            </a:r>
            <a:r>
              <a:rPr lang="ko-KR" altLang="en-US" sz="2000" dirty="0" smtClean="0"/>
              <a:t>트리 기반의 </a:t>
            </a:r>
            <a:r>
              <a:rPr lang="en-US" altLang="ko-KR" sz="2000" dirty="0" smtClean="0"/>
              <a:t>if else </a:t>
            </a:r>
            <a:r>
              <a:rPr lang="ko-KR" altLang="en-US" sz="2000" dirty="0" smtClean="0"/>
              <a:t>문을 이용해서 분류하는 원리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b="1" dirty="0" smtClean="0"/>
          </a:p>
          <a:p>
            <a:r>
              <a:rPr lang="en-US" altLang="ko-KR" sz="2000" b="1" dirty="0" smtClean="0"/>
              <a:t>Impurity</a:t>
            </a:r>
            <a:r>
              <a:rPr lang="ko-KR" altLang="en-US" sz="2000" b="1" dirty="0" smtClean="0"/>
              <a:t>를 가장 적게 하는 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ko-KR" altLang="en-US" sz="2000" b="1" dirty="0" smtClean="0"/>
              <a:t>방향으로 노드를 분류</a:t>
            </a:r>
            <a:endParaRPr lang="en-US" altLang="ko-KR" sz="2000" b="1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6" y="2126870"/>
            <a:ext cx="3512261" cy="26939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47" y="1974168"/>
            <a:ext cx="3931784" cy="42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7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4.3.2 </a:t>
            </a:r>
            <a:r>
              <a:rPr lang="en-US" altLang="ko-KR" sz="3200" dirty="0">
                <a:latin typeface="+mj-ea"/>
              </a:rPr>
              <a:t>Decision Tree (</a:t>
            </a:r>
            <a:r>
              <a:rPr lang="ko-KR" altLang="en-US" sz="3200" dirty="0">
                <a:latin typeface="+mj-ea"/>
              </a:rPr>
              <a:t>의사결정나무</a:t>
            </a:r>
            <a:r>
              <a:rPr lang="en-US" altLang="ko-KR" sz="3200" dirty="0">
                <a:latin typeface="+mj-ea"/>
              </a:rPr>
              <a:t>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473" y="1039907"/>
            <a:ext cx="8728364" cy="531158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</a:pPr>
            <a:r>
              <a:rPr lang="ko-KR" altLang="en-US" sz="2000" dirty="0" err="1">
                <a:latin typeface="+mn-ea"/>
              </a:rPr>
              <a:t>교차검증을</a:t>
            </a:r>
            <a:r>
              <a:rPr lang="ko-KR" altLang="en-US" sz="2000" dirty="0">
                <a:latin typeface="+mn-ea"/>
              </a:rPr>
              <a:t> 통과한 최종 모델의 정확도 테스트 </a:t>
            </a:r>
            <a:r>
              <a:rPr lang="en-US" altLang="ko-KR" sz="2000" b="1" dirty="0">
                <a:latin typeface="+mn-ea"/>
              </a:rPr>
              <a:t>accuracy = </a:t>
            </a:r>
            <a:r>
              <a:rPr lang="en-US" altLang="ko-KR" sz="2000" b="1" dirty="0" smtClean="0">
                <a:latin typeface="+mn-ea"/>
              </a:rPr>
              <a:t>87% 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+mn-ea"/>
              </a:rPr>
              <a:t>트리의 최고 깊이를 제한하는 </a:t>
            </a:r>
            <a:r>
              <a:rPr lang="en-US" altLang="ko-KR" sz="2000" b="1" dirty="0" err="1" smtClean="0">
                <a:latin typeface="+mn-ea"/>
              </a:rPr>
              <a:t>max_depth</a:t>
            </a:r>
            <a:r>
              <a:rPr lang="ko-KR" altLang="en-US" sz="2000" b="1" dirty="0" smtClean="0">
                <a:latin typeface="+mn-ea"/>
              </a:rPr>
              <a:t>를 </a:t>
            </a:r>
            <a:r>
              <a:rPr lang="en-US" altLang="ko-KR" sz="2000" b="1" dirty="0" err="1" smtClean="0">
                <a:latin typeface="+mn-ea"/>
              </a:rPr>
              <a:t>hyperparameter</a:t>
            </a:r>
            <a:r>
              <a:rPr lang="ko-KR" altLang="en-US" sz="2000" dirty="0" smtClean="0">
                <a:latin typeface="+mn-ea"/>
              </a:rPr>
              <a:t>로 두고 </a:t>
            </a:r>
            <a:r>
              <a:rPr lang="ko-KR" altLang="en-US" sz="2000" dirty="0" err="1" smtClean="0">
                <a:latin typeface="+mn-ea"/>
              </a:rPr>
              <a:t>교차검증</a:t>
            </a:r>
            <a:r>
              <a:rPr lang="ko-KR" altLang="en-US" sz="2000" dirty="0" smtClean="0">
                <a:latin typeface="+mn-ea"/>
              </a:rPr>
              <a:t> 구간을 </a:t>
            </a:r>
            <a:r>
              <a:rPr lang="en-US" altLang="ko-KR" sz="2000" dirty="0" smtClean="0">
                <a:latin typeface="+mn-ea"/>
              </a:rPr>
              <a:t>5</a:t>
            </a:r>
            <a:r>
              <a:rPr lang="ko-KR" altLang="en-US" sz="2000" dirty="0" smtClean="0">
                <a:latin typeface="+mn-ea"/>
              </a:rPr>
              <a:t>개로 해서 </a:t>
            </a:r>
            <a:r>
              <a:rPr lang="ko-KR" altLang="en-US" sz="2000" dirty="0" err="1" smtClean="0">
                <a:latin typeface="+mn-ea"/>
              </a:rPr>
              <a:t>교차검증</a:t>
            </a:r>
            <a:r>
              <a:rPr lang="ko-KR" altLang="en-US" sz="2000" dirty="0" smtClean="0">
                <a:latin typeface="+mn-ea"/>
              </a:rPr>
              <a:t> 수행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latin typeface="+mn-ea"/>
              </a:rPr>
              <a:t>Impurity measure</a:t>
            </a:r>
            <a:r>
              <a:rPr lang="ko-KR" altLang="en-US" sz="2000" dirty="0" smtClean="0">
                <a:latin typeface="+mn-ea"/>
              </a:rPr>
              <a:t>는 </a:t>
            </a:r>
            <a:r>
              <a:rPr lang="en-US" altLang="ko-KR" sz="2000" dirty="0" err="1" smtClean="0">
                <a:latin typeface="+mn-ea"/>
              </a:rPr>
              <a:t>scikit</a:t>
            </a:r>
            <a:r>
              <a:rPr lang="en-US" altLang="ko-KR" sz="2000" dirty="0" smtClean="0">
                <a:latin typeface="+mn-ea"/>
              </a:rPr>
              <a:t>-learn</a:t>
            </a:r>
            <a:r>
              <a:rPr lang="ko-KR" altLang="en-US" sz="2000" dirty="0" smtClean="0">
                <a:latin typeface="+mn-ea"/>
              </a:rPr>
              <a:t>의 </a:t>
            </a:r>
            <a:r>
              <a:rPr lang="en-US" altLang="ko-KR" sz="2000" dirty="0" smtClean="0">
                <a:latin typeface="+mn-ea"/>
              </a:rPr>
              <a:t>default </a:t>
            </a:r>
            <a:r>
              <a:rPr lang="ko-KR" altLang="en-US" sz="2000" dirty="0" smtClean="0">
                <a:latin typeface="+mn-ea"/>
              </a:rPr>
              <a:t>값인 </a:t>
            </a:r>
            <a:r>
              <a:rPr lang="en-US" altLang="ko-KR" sz="2000" dirty="0" err="1" smtClean="0">
                <a:latin typeface="+mn-ea"/>
              </a:rPr>
              <a:t>gini</a:t>
            </a:r>
            <a:r>
              <a:rPr lang="en-US" altLang="ko-KR" sz="2000" dirty="0" smtClean="0">
                <a:latin typeface="+mn-ea"/>
              </a:rPr>
              <a:t>  </a:t>
            </a:r>
            <a:r>
              <a:rPr lang="ko-KR" altLang="en-US" sz="2000" dirty="0" smtClean="0">
                <a:latin typeface="+mn-ea"/>
              </a:rPr>
              <a:t>사용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그 이외 </a:t>
            </a:r>
            <a:r>
              <a:rPr lang="en-US" altLang="ko-KR" sz="2000" dirty="0" smtClean="0">
                <a:latin typeface="+mn-ea"/>
              </a:rPr>
              <a:t>pre-pruning, post-pruning, </a:t>
            </a:r>
            <a:r>
              <a:rPr lang="en-US" altLang="ko-KR" sz="2000" dirty="0">
                <a:latin typeface="+mn-ea"/>
              </a:rPr>
              <a:t>Impurity </a:t>
            </a:r>
            <a:r>
              <a:rPr lang="en-US" altLang="ko-KR" sz="2000" dirty="0" smtClean="0">
                <a:latin typeface="+mn-ea"/>
              </a:rPr>
              <a:t>measure( Entropy ) </a:t>
            </a:r>
            <a:r>
              <a:rPr lang="ko-KR" altLang="en-US" sz="2000" dirty="0" smtClean="0">
                <a:latin typeface="+mn-ea"/>
              </a:rPr>
              <a:t>등의 </a:t>
            </a:r>
            <a:r>
              <a:rPr lang="en-US" altLang="ko-KR" sz="2000" dirty="0" err="1" smtClean="0">
                <a:latin typeface="+mn-ea"/>
              </a:rPr>
              <a:t>hyperparameter</a:t>
            </a:r>
            <a:r>
              <a:rPr lang="ko-KR" altLang="en-US" sz="2000" dirty="0" smtClean="0">
                <a:latin typeface="+mn-ea"/>
              </a:rPr>
              <a:t>는 분석 </a:t>
            </a:r>
            <a:r>
              <a:rPr lang="ko-KR" altLang="en-US" sz="2000" dirty="0" err="1" smtClean="0">
                <a:latin typeface="+mn-ea"/>
              </a:rPr>
              <a:t>속도상의</a:t>
            </a:r>
            <a:r>
              <a:rPr lang="ko-KR" altLang="en-US" sz="2000" dirty="0" smtClean="0">
                <a:latin typeface="+mn-ea"/>
              </a:rPr>
              <a:t> 이유로 반영하지 못함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8" y="793377"/>
            <a:ext cx="7975021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5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63E4A680-EBCC-4789-BA67-7535788C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756" y="191209"/>
            <a:ext cx="8728364" cy="540312"/>
          </a:xfrm>
        </p:spPr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/>
              <a:t>실험 </a:t>
            </a:r>
            <a:r>
              <a:rPr lang="ko-KR" altLang="en-US" dirty="0" smtClean="0"/>
              <a:t>측정 방식</a:t>
            </a:r>
            <a:endParaRPr lang="ko-KR" altLang="en-US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9350F2B4-901E-4671-B369-A0765D514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52" y="919614"/>
            <a:ext cx="8842767" cy="46672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800" dirty="0" err="1"/>
              <a:t>실험자들의</a:t>
            </a:r>
            <a:r>
              <a:rPr lang="ko-KR" altLang="en-US" sz="1800" dirty="0"/>
              <a:t> </a:t>
            </a:r>
            <a:r>
              <a:rPr lang="en-US" altLang="ko-KR" sz="1800" dirty="0"/>
              <a:t>6</a:t>
            </a:r>
            <a:r>
              <a:rPr lang="ko-KR" altLang="en-US" sz="1800" dirty="0"/>
              <a:t>가지 행동을 스마트폰에 부착된 센서</a:t>
            </a:r>
            <a:r>
              <a:rPr lang="en-US" altLang="ko-KR" sz="1800" dirty="0"/>
              <a:t>(</a:t>
            </a:r>
            <a:r>
              <a:rPr lang="ko-KR" altLang="en-US" sz="1800" dirty="0"/>
              <a:t>가속도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자이로</a:t>
            </a:r>
            <a:r>
              <a:rPr lang="ko-KR" altLang="en-US" sz="1800" dirty="0"/>
              <a:t> 센서</a:t>
            </a:r>
            <a:r>
              <a:rPr lang="en-US" altLang="ko-KR" sz="1800" dirty="0"/>
              <a:t>)</a:t>
            </a:r>
            <a:r>
              <a:rPr lang="ko-KR" altLang="en-US" sz="1800" dirty="0"/>
              <a:t>를 통해 가속도</a:t>
            </a:r>
            <a:r>
              <a:rPr lang="en-US" altLang="ko-KR" sz="1800" dirty="0"/>
              <a:t>, </a:t>
            </a:r>
            <a:r>
              <a:rPr lang="ko-KR" altLang="en-US" sz="1800" dirty="0"/>
              <a:t>각속도 </a:t>
            </a:r>
            <a:r>
              <a:rPr lang="en-US" altLang="ko-KR" sz="1800" dirty="0"/>
              <a:t>XYZ</a:t>
            </a:r>
            <a:r>
              <a:rPr lang="ko-KR" altLang="en-US" sz="1800" dirty="0"/>
              <a:t>축에 대해 </a:t>
            </a:r>
            <a:r>
              <a:rPr lang="en-US" altLang="ko-KR" sz="1800" b="1" dirty="0"/>
              <a:t>50HZ </a:t>
            </a:r>
            <a:r>
              <a:rPr lang="ko-KR" altLang="en-US" sz="1800" b="1" dirty="0"/>
              <a:t>주기로 측정했다</a:t>
            </a:r>
            <a:r>
              <a:rPr lang="en-US" altLang="ko-KR" sz="1800" dirty="0" smtClean="0"/>
              <a:t>. </a:t>
            </a:r>
            <a:r>
              <a:rPr lang="ko-KR" altLang="en-US" sz="1800" b="1" dirty="0" smtClean="0"/>
              <a:t>가속도의 단위는 </a:t>
            </a:r>
            <a:r>
              <a:rPr lang="en-US" altLang="ko-KR" sz="1800" b="1" dirty="0" smtClean="0"/>
              <a:t>g</a:t>
            </a:r>
            <a:r>
              <a:rPr lang="ko-KR" altLang="en-US" sz="1800" b="1" dirty="0" smtClean="0"/>
              <a:t>로 측정됨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pPr>
              <a:lnSpc>
                <a:spcPct val="120000"/>
              </a:lnSpc>
            </a:pPr>
            <a:r>
              <a:rPr lang="ko-KR" altLang="en-US" sz="1800" dirty="0"/>
              <a:t>실험은 </a:t>
            </a:r>
            <a:r>
              <a:rPr lang="en-US" altLang="ko-KR" sz="1800" dirty="0"/>
              <a:t>2</a:t>
            </a:r>
            <a:r>
              <a:rPr lang="ko-KR" altLang="en-US" sz="1800" dirty="0"/>
              <a:t>번 반복해 이루어졌으며</a:t>
            </a:r>
            <a:r>
              <a:rPr lang="en-US" altLang="ko-KR" sz="1800" dirty="0"/>
              <a:t>, </a:t>
            </a:r>
            <a:r>
              <a:rPr lang="ko-KR" altLang="en-US" sz="1800" dirty="0"/>
              <a:t>첫번째는 </a:t>
            </a:r>
            <a:r>
              <a:rPr lang="ko-KR" altLang="en-US" sz="1800" b="1" dirty="0" smtClean="0"/>
              <a:t>왼쪽 허리에 </a:t>
            </a:r>
            <a:r>
              <a:rPr lang="ko-KR" altLang="en-US" sz="1800" b="1" dirty="0"/>
              <a:t>스마트폰을 부착하여 </a:t>
            </a:r>
            <a:r>
              <a:rPr lang="ko-KR" altLang="en-US" sz="1800" dirty="0" smtClean="0"/>
              <a:t>실험이 </a:t>
            </a:r>
            <a:r>
              <a:rPr lang="ko-KR" altLang="en-US" sz="1800" dirty="0"/>
              <a:t>이루어졌고</a:t>
            </a:r>
            <a:r>
              <a:rPr lang="en-US" altLang="ko-KR" sz="1800" dirty="0"/>
              <a:t>, </a:t>
            </a:r>
            <a:r>
              <a:rPr lang="ko-KR" altLang="en-US" sz="1800" dirty="0"/>
              <a:t>두번째는 실험자가 원하는 위치에 부착하여 실험이 이루어졌다</a:t>
            </a:r>
            <a:r>
              <a:rPr lang="en-US" altLang="ko-KR" sz="18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2354D-2B19-4F48-BC5E-E8BCC665E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30949">
            <a:off x="354293" y="3365871"/>
            <a:ext cx="1881352" cy="207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40" y="2527875"/>
            <a:ext cx="6153155" cy="171083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48" y="4298447"/>
            <a:ext cx="6789537" cy="20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2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>
                <a:latin typeface="+mj-ea"/>
              </a:rPr>
              <a:t>4.3.3 </a:t>
            </a:r>
            <a:r>
              <a:rPr lang="en-US" altLang="ko-KR" sz="3200" dirty="0">
                <a:latin typeface="+mj-ea"/>
              </a:rPr>
              <a:t>Decision Tree (</a:t>
            </a:r>
            <a:r>
              <a:rPr lang="ko-KR" altLang="en-US" sz="3200" dirty="0">
                <a:latin typeface="+mj-ea"/>
              </a:rPr>
              <a:t>의사결정나무</a:t>
            </a:r>
            <a:r>
              <a:rPr lang="en-US" altLang="ko-KR" sz="3200" dirty="0">
                <a:latin typeface="+mj-ea"/>
              </a:rPr>
              <a:t>)</a:t>
            </a:r>
            <a:endParaRPr lang="ko-KR" altLang="en-US" sz="3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832"/>
            <a:ext cx="5127812" cy="192302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" y="3021107"/>
            <a:ext cx="4670938" cy="3317715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414355" y="875003"/>
            <a:ext cx="3622068" cy="518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교차검증에서 최적 모델의 </a:t>
            </a:r>
            <a:r>
              <a:rPr lang="en-US" altLang="ko-KR" sz="2000" b="1" dirty="0" err="1" smtClean="0"/>
              <a:t>hyperparameter</a:t>
            </a:r>
            <a:r>
              <a:rPr lang="ko-KR" altLang="en-US" sz="2000" b="1" dirty="0" smtClean="0"/>
              <a:t>는 </a:t>
            </a:r>
            <a:r>
              <a:rPr lang="en-US" altLang="ko-KR" sz="2000" b="1" dirty="0" err="1" smtClean="0"/>
              <a:t>max_depth</a:t>
            </a:r>
            <a:r>
              <a:rPr lang="en-US" altLang="ko-KR" sz="2000" b="1" dirty="0" smtClean="0"/>
              <a:t>=8 </a:t>
            </a:r>
            <a:r>
              <a:rPr lang="ko-KR" altLang="en-US" sz="2000" dirty="0" smtClean="0"/>
              <a:t>이 나왔고 </a:t>
            </a:r>
            <a:r>
              <a:rPr lang="ko-KR" altLang="en-US" sz="2000" b="1" dirty="0" smtClean="0"/>
              <a:t>모델은 </a:t>
            </a:r>
            <a:r>
              <a:rPr lang="en-US" altLang="ko-KR" sz="2000" b="1" dirty="0" smtClean="0"/>
              <a:t>train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85% 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최적 모델은 </a:t>
            </a:r>
            <a:r>
              <a:rPr lang="en-US" altLang="ko-KR" sz="2000" b="1" dirty="0" smtClean="0"/>
              <a:t>test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87%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각 활동의 </a:t>
            </a:r>
            <a:r>
              <a:rPr lang="ko-KR" altLang="en-US" sz="2000" dirty="0" err="1" smtClean="0"/>
              <a:t>분류결과를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b="1" dirty="0" smtClean="0"/>
              <a:t>confusion matrix</a:t>
            </a:r>
            <a:r>
              <a:rPr lang="ko-KR" altLang="en-US" sz="2000" b="1" dirty="0" smtClean="0"/>
              <a:t>로 시각화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677723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2756" y="177762"/>
            <a:ext cx="8728364" cy="540312"/>
          </a:xfrm>
        </p:spPr>
        <p:txBody>
          <a:bodyPr/>
          <a:lstStyle/>
          <a:p>
            <a:r>
              <a:rPr lang="en-US" altLang="ko-KR" sz="3200" dirty="0" smtClean="0"/>
              <a:t>4.4.1 Random Forest (</a:t>
            </a:r>
            <a:r>
              <a:rPr lang="ko-KR" altLang="en-US" sz="3200" dirty="0" smtClean="0"/>
              <a:t>랜덤 </a:t>
            </a:r>
            <a:r>
              <a:rPr lang="ko-KR" altLang="en-US" sz="3200" dirty="0" err="1" smtClean="0"/>
              <a:t>포레스트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랜덤포레스트는</a:t>
            </a:r>
            <a:r>
              <a:rPr lang="ko-KR" altLang="en-US" sz="2000" dirty="0" smtClean="0"/>
              <a:t> 분류에 사용되는 모델이다</a:t>
            </a:r>
            <a:r>
              <a:rPr lang="en-US" altLang="ko-KR" sz="2000" dirty="0" smtClean="0"/>
              <a:t>.</a:t>
            </a:r>
            <a:br>
              <a:rPr lang="en-US" altLang="ko-KR" sz="2000" dirty="0" smtClean="0"/>
            </a:br>
            <a:r>
              <a:rPr lang="en-US" altLang="ko-KR" sz="2000" dirty="0" smtClean="0"/>
              <a:t>-</a:t>
            </a:r>
            <a:r>
              <a:rPr lang="ko-KR" altLang="en-US" sz="2000" dirty="0" smtClean="0"/>
              <a:t>의사결정나무 모델은 </a:t>
            </a:r>
            <a:r>
              <a:rPr lang="ko-KR" altLang="en-US" sz="2000" dirty="0" err="1" smtClean="0"/>
              <a:t>과적합되는</a:t>
            </a:r>
            <a:r>
              <a:rPr lang="ko-KR" altLang="en-US" sz="2000" dirty="0" smtClean="0"/>
              <a:t> 경향이 있는데 </a:t>
            </a:r>
            <a:r>
              <a:rPr lang="ko-KR" altLang="en-US" sz="2000" dirty="0" err="1" smtClean="0"/>
              <a:t>랜덤포레스트는</a:t>
            </a:r>
            <a:r>
              <a:rPr lang="ko-KR" altLang="en-US" sz="2000" dirty="0" smtClean="0"/>
              <a:t> 여러 개의 </a:t>
            </a:r>
            <a:r>
              <a:rPr lang="ko-KR" altLang="en-US" sz="2000" dirty="0" err="1" smtClean="0"/>
              <a:t>트리모델을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ensemble </a:t>
            </a:r>
            <a:r>
              <a:rPr lang="ko-KR" altLang="en-US" sz="2000" dirty="0" smtClean="0"/>
              <a:t>즉 합쳐서 새로운 모델을 생성한다</a:t>
            </a:r>
            <a:r>
              <a:rPr lang="en-US" altLang="ko-KR" sz="2000" dirty="0" smtClean="0"/>
              <a:t>.</a:t>
            </a:r>
            <a:endParaRPr lang="en-US" altLang="ko-KR" sz="20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각각의 </a:t>
            </a:r>
            <a:r>
              <a:rPr lang="ko-KR" altLang="en-US" sz="2000" dirty="0" err="1" smtClean="0"/>
              <a:t>트리모델은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복원추출을</a:t>
            </a:r>
            <a:r>
              <a:rPr lang="ko-KR" altLang="en-US" sz="2000" dirty="0" smtClean="0"/>
              <a:t> 적용하여</a:t>
            </a:r>
            <a:r>
              <a:rPr lang="en-US" altLang="ko-KR" sz="2000" dirty="0" smtClean="0"/>
              <a:t>(bootstrap aggregating = bagging) </a:t>
            </a:r>
            <a:r>
              <a:rPr lang="ko-KR" altLang="en-US" sz="2000" dirty="0" smtClean="0"/>
              <a:t>약간씩 다른 데이터를 이용하여 생성된다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 smtClean="0"/>
              <a:t>각 노드에서 </a:t>
            </a:r>
            <a:r>
              <a:rPr lang="en-US" altLang="ko-KR" sz="2000" dirty="0" smtClean="0"/>
              <a:t>feature</a:t>
            </a:r>
            <a:r>
              <a:rPr lang="ko-KR" altLang="en-US" sz="2000" dirty="0" smtClean="0"/>
              <a:t>수를 랜덤으로 선택하여 분류를 수행한다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71" y="3920265"/>
            <a:ext cx="4593433" cy="2514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33" y="4069977"/>
            <a:ext cx="3720822" cy="201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19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3" y="1058998"/>
            <a:ext cx="7700677" cy="2053768"/>
          </a:xfr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4.4.2 Random Forest (</a:t>
            </a:r>
            <a:r>
              <a:rPr lang="ko-KR" altLang="en-US" sz="3200" dirty="0" smtClean="0"/>
              <a:t>랜덤 </a:t>
            </a:r>
            <a:r>
              <a:rPr lang="ko-KR" altLang="en-US" sz="3200" dirty="0" err="1" smtClean="0"/>
              <a:t>포레스트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28590" y="609601"/>
            <a:ext cx="8728364" cy="577327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60000"/>
              </a:lnSpc>
            </a:pPr>
            <a:r>
              <a:rPr lang="ko-KR" altLang="en-US" sz="2000" dirty="0" err="1" smtClean="0">
                <a:latin typeface="+mn-ea"/>
              </a:rPr>
              <a:t>교차검증을</a:t>
            </a:r>
            <a:r>
              <a:rPr lang="ko-KR" altLang="en-US" sz="2000" dirty="0" smtClean="0">
                <a:latin typeface="+mn-ea"/>
              </a:rPr>
              <a:t> 통과한 최종 모델의 정확도 테스트 </a:t>
            </a:r>
            <a:r>
              <a:rPr lang="en-US" altLang="ko-KR" sz="2000" b="1" dirty="0" smtClean="0">
                <a:latin typeface="+mn-ea"/>
              </a:rPr>
              <a:t>accuracy = 92% </a:t>
            </a:r>
          </a:p>
          <a:p>
            <a:pPr>
              <a:lnSpc>
                <a:spcPct val="160000"/>
              </a:lnSpc>
            </a:pPr>
            <a:r>
              <a:rPr lang="en-US" altLang="ko-KR" sz="2000" dirty="0" smtClean="0">
                <a:latin typeface="+mn-ea"/>
              </a:rPr>
              <a:t>Forest</a:t>
            </a:r>
            <a:r>
              <a:rPr lang="ko-KR" altLang="en-US" sz="2000" dirty="0" smtClean="0">
                <a:latin typeface="+mn-ea"/>
              </a:rPr>
              <a:t>에서 </a:t>
            </a:r>
            <a:r>
              <a:rPr lang="en-US" altLang="ko-KR" sz="2000" dirty="0" smtClean="0">
                <a:latin typeface="+mn-ea"/>
              </a:rPr>
              <a:t>tree</a:t>
            </a:r>
            <a:r>
              <a:rPr lang="ko-KR" altLang="en-US" sz="2000" dirty="0" smtClean="0">
                <a:latin typeface="+mn-ea"/>
              </a:rPr>
              <a:t>의 수를 나타내는 </a:t>
            </a:r>
            <a:r>
              <a:rPr lang="en-US" altLang="ko-KR" sz="2000" b="1" dirty="0" err="1" smtClean="0">
                <a:latin typeface="+mn-ea"/>
              </a:rPr>
              <a:t>n_estimators</a:t>
            </a:r>
            <a:r>
              <a:rPr lang="ko-KR" altLang="en-US" sz="2000" dirty="0" smtClean="0">
                <a:latin typeface="+mn-ea"/>
              </a:rPr>
              <a:t>와 트리의 최고 깊이를 제한하는 </a:t>
            </a:r>
            <a:r>
              <a:rPr lang="en-US" altLang="ko-KR" sz="2000" b="1" dirty="0" err="1" smtClean="0">
                <a:latin typeface="+mn-ea"/>
              </a:rPr>
              <a:t>max_depth</a:t>
            </a:r>
            <a:r>
              <a:rPr lang="ko-KR" altLang="en-US" sz="2000" b="1" dirty="0" smtClean="0">
                <a:latin typeface="+mn-ea"/>
              </a:rPr>
              <a:t>를 </a:t>
            </a:r>
            <a:r>
              <a:rPr lang="en-US" altLang="ko-KR" sz="2000" b="1" dirty="0" err="1" smtClean="0">
                <a:latin typeface="+mn-ea"/>
              </a:rPr>
              <a:t>hyperparameter</a:t>
            </a:r>
            <a:r>
              <a:rPr lang="ko-KR" altLang="en-US" sz="2000" dirty="0" smtClean="0">
                <a:latin typeface="+mn-ea"/>
              </a:rPr>
              <a:t>로 두고 </a:t>
            </a:r>
            <a:r>
              <a:rPr lang="ko-KR" altLang="en-US" sz="2000" dirty="0" err="1" smtClean="0">
                <a:latin typeface="+mn-ea"/>
              </a:rPr>
              <a:t>교차검증</a:t>
            </a:r>
            <a:r>
              <a:rPr lang="ko-KR" altLang="en-US" sz="2000" dirty="0" smtClean="0">
                <a:latin typeface="+mn-ea"/>
              </a:rPr>
              <a:t> 구간을 </a:t>
            </a:r>
            <a:r>
              <a:rPr lang="en-US" altLang="ko-KR" sz="2000" dirty="0" smtClean="0">
                <a:latin typeface="+mn-ea"/>
              </a:rPr>
              <a:t>5</a:t>
            </a:r>
            <a:r>
              <a:rPr lang="ko-KR" altLang="en-US" sz="2000" dirty="0" smtClean="0">
                <a:latin typeface="+mn-ea"/>
              </a:rPr>
              <a:t>개로 해서 </a:t>
            </a:r>
            <a:r>
              <a:rPr lang="ko-KR" altLang="en-US" sz="2000" dirty="0" err="1" smtClean="0">
                <a:latin typeface="+mn-ea"/>
              </a:rPr>
              <a:t>교차검증</a:t>
            </a:r>
            <a:r>
              <a:rPr lang="ko-KR" altLang="en-US" sz="2000" dirty="0" smtClean="0">
                <a:latin typeface="+mn-ea"/>
              </a:rPr>
              <a:t> 수행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>
              <a:lnSpc>
                <a:spcPct val="160000"/>
              </a:lnSpc>
            </a:pPr>
            <a:endParaRPr lang="en-US" altLang="ko-KR" sz="2000" dirty="0" smtClean="0">
              <a:latin typeface="+mn-ea"/>
            </a:endParaRPr>
          </a:p>
          <a:p>
            <a:pPr>
              <a:lnSpc>
                <a:spcPct val="160000"/>
              </a:lnSpc>
            </a:pPr>
            <a:r>
              <a:rPr lang="ko-KR" altLang="en-US" sz="2000" dirty="0" smtClean="0">
                <a:latin typeface="+mn-ea"/>
              </a:rPr>
              <a:t>각 노드에 </a:t>
            </a:r>
            <a:r>
              <a:rPr lang="en-US" altLang="ko-KR" sz="2000" dirty="0" smtClean="0">
                <a:latin typeface="+mn-ea"/>
              </a:rPr>
              <a:t>feature</a:t>
            </a:r>
            <a:r>
              <a:rPr lang="ko-KR" altLang="en-US" sz="2000" dirty="0" smtClean="0">
                <a:latin typeface="+mn-ea"/>
              </a:rPr>
              <a:t>수를 랜덤으로 선택하는 개수의 기준이 되는 </a:t>
            </a:r>
            <a:r>
              <a:rPr lang="en-US" altLang="ko-KR" sz="2000" dirty="0" err="1" smtClean="0">
                <a:latin typeface="+mn-ea"/>
              </a:rPr>
              <a:t>max_features</a:t>
            </a:r>
            <a:r>
              <a:rPr lang="ko-KR" altLang="en-US" sz="2000" dirty="0" smtClean="0">
                <a:latin typeface="+mn-ea"/>
              </a:rPr>
              <a:t>는 분석 </a:t>
            </a:r>
            <a:r>
              <a:rPr lang="ko-KR" altLang="en-US" sz="2000" dirty="0" err="1" smtClean="0">
                <a:latin typeface="+mn-ea"/>
              </a:rPr>
              <a:t>속도상의</a:t>
            </a:r>
            <a:r>
              <a:rPr lang="ko-KR" altLang="en-US" sz="2000" dirty="0" smtClean="0">
                <a:latin typeface="+mn-ea"/>
              </a:rPr>
              <a:t> 이유로 반영하지 못함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en-US" altLang="ko-KR" sz="2000" dirty="0" err="1" smtClean="0">
                <a:latin typeface="+mn-ea"/>
              </a:rPr>
              <a:t>max_feature</a:t>
            </a:r>
            <a:r>
              <a:rPr lang="en-US" altLang="ko-KR" sz="2000" dirty="0" err="1">
                <a:latin typeface="+mn-ea"/>
              </a:rPr>
              <a:t>s</a:t>
            </a:r>
            <a:r>
              <a:rPr lang="ko-KR" altLang="en-US" sz="2000" dirty="0" smtClean="0">
                <a:latin typeface="+mn-ea"/>
              </a:rPr>
              <a:t>가 클수록 </a:t>
            </a:r>
            <a:r>
              <a:rPr lang="en-US" altLang="ko-KR" sz="2000" dirty="0" smtClean="0">
                <a:latin typeface="+mn-ea"/>
              </a:rPr>
              <a:t>forest</a:t>
            </a:r>
            <a:r>
              <a:rPr lang="ko-KR" altLang="en-US" sz="2000" dirty="0" smtClean="0">
                <a:latin typeface="+mn-ea"/>
              </a:rPr>
              <a:t>에 있는 </a:t>
            </a:r>
            <a:r>
              <a:rPr lang="en-US" altLang="ko-KR" sz="2000" dirty="0" smtClean="0">
                <a:latin typeface="+mn-ea"/>
              </a:rPr>
              <a:t>tree</a:t>
            </a:r>
            <a:r>
              <a:rPr lang="ko-KR" altLang="en-US" sz="2000" dirty="0" smtClean="0">
                <a:latin typeface="+mn-ea"/>
              </a:rPr>
              <a:t>모델이 서로 </a:t>
            </a:r>
            <a:r>
              <a:rPr lang="ko-KR" altLang="en-US" sz="2000" dirty="0" err="1" smtClean="0">
                <a:latin typeface="+mn-ea"/>
              </a:rPr>
              <a:t>비슷해짐</a:t>
            </a: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err="1" smtClean="0">
                <a:latin typeface="+mn-ea"/>
              </a:rPr>
              <a:t>max_features</a:t>
            </a:r>
            <a:r>
              <a:rPr lang="ko-KR" altLang="en-US" sz="2000" dirty="0" smtClean="0">
                <a:latin typeface="+mn-ea"/>
              </a:rPr>
              <a:t>는 </a:t>
            </a:r>
            <a:r>
              <a:rPr lang="en-US" altLang="ko-KR" sz="2000" dirty="0" smtClean="0">
                <a:latin typeface="+mn-ea"/>
              </a:rPr>
              <a:t>default </a:t>
            </a:r>
            <a:r>
              <a:rPr lang="ko-KR" altLang="en-US" sz="2000" dirty="0" smtClean="0">
                <a:latin typeface="+mn-ea"/>
              </a:rPr>
              <a:t>값인 </a:t>
            </a:r>
            <a:r>
              <a:rPr lang="en-US" altLang="ko-KR" sz="2000" dirty="0" smtClean="0">
                <a:latin typeface="+mn-ea"/>
              </a:rPr>
              <a:t>auto (</a:t>
            </a:r>
            <a:r>
              <a:rPr lang="en-US" altLang="ko-KR" sz="2000" dirty="0" err="1" smtClean="0">
                <a:latin typeface="+mn-ea"/>
              </a:rPr>
              <a:t>max_features</a:t>
            </a:r>
            <a:r>
              <a:rPr lang="en-US" altLang="ko-KR" sz="2000" dirty="0" smtClean="0">
                <a:latin typeface="+mn-ea"/>
              </a:rPr>
              <a:t>=</a:t>
            </a:r>
            <a:r>
              <a:rPr lang="en-US" altLang="ko-KR" sz="2000" dirty="0" err="1" smtClean="0">
                <a:latin typeface="+mn-ea"/>
              </a:rPr>
              <a:t>sqrt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 err="1" smtClean="0">
                <a:latin typeface="+mn-ea"/>
              </a:rPr>
              <a:t>n_features</a:t>
            </a:r>
            <a:r>
              <a:rPr lang="en-US" altLang="ko-KR" sz="2000" dirty="0" smtClean="0">
                <a:latin typeface="+mn-ea"/>
              </a:rPr>
              <a:t>)) </a:t>
            </a:r>
            <a:r>
              <a:rPr lang="ko-KR" altLang="en-US" sz="2000" dirty="0" smtClean="0">
                <a:latin typeface="+mn-ea"/>
              </a:rPr>
              <a:t>으로</a:t>
            </a:r>
            <a:r>
              <a:rPr lang="en-US" altLang="ko-KR" sz="2000" dirty="0" smtClean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설정됨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2208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67" y="1008923"/>
            <a:ext cx="4993667" cy="1887175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4.4.3 Random Forest (</a:t>
            </a:r>
            <a:r>
              <a:rPr lang="ko-KR" altLang="en-US" sz="3200" dirty="0" smtClean="0"/>
              <a:t>랜덤 </a:t>
            </a:r>
            <a:r>
              <a:rPr lang="ko-KR" altLang="en-US" sz="3200" dirty="0" err="1" smtClean="0"/>
              <a:t>포레스트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88" y="3074894"/>
            <a:ext cx="4278459" cy="3204527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5414355" y="875003"/>
            <a:ext cx="3622068" cy="518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000" dirty="0" smtClean="0"/>
              <a:t>교차검증에서 최적 모델의 </a:t>
            </a:r>
            <a:r>
              <a:rPr lang="en-US" altLang="ko-KR" sz="2000" b="1" dirty="0" err="1" smtClean="0"/>
              <a:t>hyperparameter</a:t>
            </a:r>
            <a:r>
              <a:rPr lang="ko-KR" altLang="en-US" sz="2000" b="1" dirty="0" smtClean="0"/>
              <a:t>는</a:t>
            </a:r>
            <a:r>
              <a:rPr lang="en-US" altLang="ko-KR" sz="2000" b="1" dirty="0" smtClean="0"/>
              <a:t/>
            </a:r>
            <a:br>
              <a:rPr lang="en-US" altLang="ko-KR" sz="2000" b="1" dirty="0" smtClean="0"/>
            </a:br>
            <a:r>
              <a:rPr lang="en-US" altLang="ko-KR" sz="2000" b="1" dirty="0" err="1" smtClean="0"/>
              <a:t>n_estimator</a:t>
            </a:r>
            <a:r>
              <a:rPr lang="en-US" altLang="ko-KR" sz="2000" b="1" dirty="0" smtClean="0"/>
              <a:t>=60</a:t>
            </a:r>
            <a:br>
              <a:rPr lang="en-US" altLang="ko-KR" sz="2000" b="1" dirty="0" smtClean="0"/>
            </a:br>
            <a:r>
              <a:rPr lang="en-US" altLang="ko-KR" sz="2000" b="1" dirty="0" err="1" smtClean="0"/>
              <a:t>max_depth</a:t>
            </a:r>
            <a:r>
              <a:rPr lang="en-US" altLang="ko-KR" sz="2000" b="1" dirty="0" smtClean="0"/>
              <a:t>=8 </a:t>
            </a:r>
            <a:r>
              <a:rPr lang="ko-KR" altLang="en-US" sz="2000" dirty="0" smtClean="0"/>
              <a:t>이 나왔고 </a:t>
            </a:r>
            <a:r>
              <a:rPr lang="ko-KR" altLang="en-US" sz="2000" b="1" dirty="0" smtClean="0"/>
              <a:t>모델은 </a:t>
            </a:r>
            <a:r>
              <a:rPr lang="en-US" altLang="ko-KR" sz="2000" b="1" dirty="0" smtClean="0"/>
              <a:t>train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92% 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최적 모델은 </a:t>
            </a:r>
            <a:r>
              <a:rPr lang="en-US" altLang="ko-KR" sz="2000" b="1" dirty="0" smtClean="0"/>
              <a:t>test </a:t>
            </a:r>
            <a:r>
              <a:rPr lang="ko-KR" altLang="en-US" sz="2000" b="1" dirty="0" smtClean="0"/>
              <a:t>데이터를 </a:t>
            </a:r>
            <a:r>
              <a:rPr lang="en-US" altLang="ko-KR" sz="2000" b="1" dirty="0" smtClean="0"/>
              <a:t>92%</a:t>
            </a:r>
            <a:r>
              <a:rPr lang="ko-KR" altLang="en-US" sz="2000" b="1" dirty="0" smtClean="0"/>
              <a:t>의 정확도로 분류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각 활동의 분류 결과를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b="1" dirty="0" smtClean="0"/>
              <a:t>confusion matrix</a:t>
            </a:r>
            <a:r>
              <a:rPr lang="ko-KR" altLang="en-US" sz="2000" b="1" dirty="0" smtClean="0"/>
              <a:t>로 시각화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465329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5.1 </a:t>
            </a:r>
            <a:r>
              <a:rPr lang="ko-KR" altLang="en-US" sz="3200" dirty="0" smtClean="0"/>
              <a:t>결론 및 향후 개선점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2756" y="1137928"/>
            <a:ext cx="8728364" cy="518725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초평면을</a:t>
            </a:r>
            <a:r>
              <a:rPr lang="ko-KR" altLang="en-US" sz="2000" dirty="0" smtClean="0"/>
              <a:t> 이용한 분류 모델이 </a:t>
            </a:r>
            <a:r>
              <a:rPr lang="en-US" altLang="ko-KR" sz="2000" dirty="0" smtClean="0"/>
              <a:t>(logistic regression, </a:t>
            </a:r>
            <a:r>
              <a:rPr lang="en-US" altLang="ko-KR" sz="2000" dirty="0" err="1" smtClean="0"/>
              <a:t>LinearSVM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Kernelized</a:t>
            </a:r>
            <a:r>
              <a:rPr lang="en-US" altLang="ko-KR" sz="2000" dirty="0" smtClean="0"/>
              <a:t> SVM)</a:t>
            </a:r>
            <a:r>
              <a:rPr lang="ko-KR" altLang="en-US" sz="2000" dirty="0" smtClean="0"/>
              <a:t>이 트리 기반 분류 모델</a:t>
            </a:r>
            <a:r>
              <a:rPr lang="en-US" altLang="ko-KR" sz="2000" dirty="0" smtClean="0"/>
              <a:t>(Decision Tree, Random Forest)</a:t>
            </a:r>
            <a:r>
              <a:rPr lang="ko-KR" altLang="en-US" sz="2000" dirty="0" smtClean="0"/>
              <a:t>보다 좋은 성능을 냄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또한 단순한 </a:t>
            </a:r>
            <a:r>
              <a:rPr lang="en-US" altLang="ko-KR" sz="2000" dirty="0" smtClean="0"/>
              <a:t>logistic</a:t>
            </a:r>
            <a:r>
              <a:rPr lang="ko-KR" altLang="en-US" sz="2000" dirty="0" smtClean="0"/>
              <a:t>보다는 조금 수학적으로 더 정교한 </a:t>
            </a:r>
            <a:r>
              <a:rPr lang="en-US" altLang="ko-KR" sz="2000" dirty="0" smtClean="0"/>
              <a:t>Linear SVM, Decision Tree </a:t>
            </a:r>
            <a:r>
              <a:rPr lang="ko-KR" altLang="en-US" sz="2000" dirty="0" smtClean="0"/>
              <a:t>보다는 더 정교한 </a:t>
            </a:r>
            <a:r>
              <a:rPr lang="en-US" altLang="ko-KR" sz="2000" dirty="0" smtClean="0"/>
              <a:t>Random Forest </a:t>
            </a:r>
            <a:r>
              <a:rPr lang="ko-KR" altLang="en-US" sz="2000" dirty="0" smtClean="0"/>
              <a:t>가 정확도가 더 높았음</a:t>
            </a:r>
            <a:endParaRPr lang="en-US" altLang="ko-KR" sz="2000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878386"/>
              </p:ext>
            </p:extLst>
          </p:nvPr>
        </p:nvGraphicFramePr>
        <p:xfrm>
          <a:off x="1096384" y="885264"/>
          <a:ext cx="6472518" cy="293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6259">
                  <a:extLst>
                    <a:ext uri="{9D8B030D-6E8A-4147-A177-3AD203B41FA5}">
                      <a16:colId xmlns:a16="http://schemas.microsoft.com/office/drawing/2014/main" val="1681436312"/>
                    </a:ext>
                  </a:extLst>
                </a:gridCol>
                <a:gridCol w="3236259">
                  <a:extLst>
                    <a:ext uri="{9D8B030D-6E8A-4147-A177-3AD203B41FA5}">
                      <a16:colId xmlns:a16="http://schemas.microsoft.com/office/drawing/2014/main" val="1476580343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ML Model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Accuracy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421858"/>
                  </a:ext>
                </a:extLst>
              </a:tr>
              <a:tr h="489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Linear SVM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0.966746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805055"/>
                  </a:ext>
                </a:extLst>
              </a:tr>
              <a:tr h="489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Logistic Regression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0.961995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896913"/>
                  </a:ext>
                </a:extLst>
              </a:tr>
              <a:tr h="489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Kernelized</a:t>
                      </a:r>
                      <a:r>
                        <a:rPr lang="en-US" altLang="ko-KR" dirty="0" smtClean="0"/>
                        <a:t> SVM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0.942314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409021"/>
                  </a:ext>
                </a:extLst>
              </a:tr>
              <a:tr h="489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Random Forest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0.915847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77236"/>
                  </a:ext>
                </a:extLst>
              </a:tr>
              <a:tr h="4896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Decision Tree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0.871055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445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5781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5.2 </a:t>
            </a:r>
            <a:r>
              <a:rPr lang="ko-KR" altLang="en-US" sz="3200" dirty="0" smtClean="0"/>
              <a:t>결론 및 향후 개선점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컴퓨터 </a:t>
            </a:r>
            <a:r>
              <a:rPr lang="ko-KR" altLang="en-US" dirty="0" err="1" smtClean="0"/>
              <a:t>자원상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시간상 적용하지 못했던 각 모델의 </a:t>
            </a:r>
            <a:r>
              <a:rPr lang="en-US" altLang="ko-KR" dirty="0" err="1" smtClean="0"/>
              <a:t>hyperparameter</a:t>
            </a:r>
            <a:r>
              <a:rPr lang="ko-KR" altLang="en-US" dirty="0" smtClean="0"/>
              <a:t>의 종류와 수를 다양하게 두어 좀 더 좋은 최적 모델을 설정하도록 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Gradient boosting machine, </a:t>
            </a:r>
            <a:r>
              <a:rPr lang="en-US" altLang="ko-KR" dirty="0" err="1" smtClean="0"/>
              <a:t>XGBoost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같은 데이터 분석에서 높은 정확도의 값을 </a:t>
            </a:r>
            <a:r>
              <a:rPr lang="ko-KR" altLang="en-US" smtClean="0"/>
              <a:t>가지는 </a:t>
            </a:r>
            <a:r>
              <a:rPr lang="ko-KR" altLang="en-US" smtClean="0"/>
              <a:t>앙상블 분류 </a:t>
            </a:r>
            <a:r>
              <a:rPr lang="ko-KR" altLang="en-US" dirty="0" smtClean="0"/>
              <a:t>모델이라고 알려져 있는 모델들도 적용해본다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사람마다 같은 움직임</a:t>
            </a:r>
            <a:r>
              <a:rPr lang="en-US" altLang="ko-KR" dirty="0" smtClean="0"/>
              <a:t>(</a:t>
            </a:r>
            <a:r>
              <a:rPr lang="ko-KR" altLang="en-US" dirty="0" smtClean="0"/>
              <a:t>활동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이더라도 그 특성이 다르다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실제로 </a:t>
            </a:r>
            <a:r>
              <a:rPr lang="en-US" altLang="ko-KR" dirty="0" err="1" smtClean="0"/>
              <a:t>tsne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분석해본 결과 하나의 활동 군집이더라도 사람</a:t>
            </a:r>
            <a:r>
              <a:rPr lang="en-US" altLang="ko-KR" dirty="0" smtClean="0"/>
              <a:t>(subject)</a:t>
            </a:r>
            <a:r>
              <a:rPr lang="ko-KR" altLang="en-US" dirty="0" smtClean="0"/>
              <a:t>마다 다른 군집으로 시각화 됐음을 확인할 수 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사람의 특성을 반영한 활동 인식 모델을 선정하여 분류해본다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사용한 데이터를 직접 수집하지 않았고 전처리 또한 어떻게 수행했는지 설명만 보고 이해만 한 상태이기 때문에 수집 방식과 전처리방식에 대한 검증이 이루어지지 않았다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직접 스마트폰을 이용해서 데이터를 수집하고 </a:t>
            </a:r>
            <a:r>
              <a:rPr lang="ko-KR" altLang="en-US" dirty="0" err="1" smtClean="0"/>
              <a:t>전처리단에</a:t>
            </a:r>
            <a:r>
              <a:rPr lang="ko-KR" altLang="en-US" dirty="0" smtClean="0"/>
              <a:t> 다양한 방식을 적용시켜 개선점을 파악한다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459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1732" y="2111188"/>
            <a:ext cx="8728364" cy="299897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7200" b="1" dirty="0" smtClean="0">
                <a:latin typeface="+mn-ea"/>
              </a:rPr>
              <a:t>감사합니다</a:t>
            </a:r>
            <a:endParaRPr lang="en-US" altLang="ko-KR" sz="7200" b="1" dirty="0" smtClean="0">
              <a:latin typeface="+mn-ea"/>
            </a:endParaRPr>
          </a:p>
          <a:p>
            <a:pPr marL="0" indent="0" algn="ctr">
              <a:buNone/>
            </a:pPr>
            <a:r>
              <a:rPr lang="en-US" altLang="ko-KR" sz="7200" b="1" dirty="0" smtClean="0">
                <a:latin typeface="+mn-ea"/>
              </a:rPr>
              <a:t>Q&amp;A</a:t>
            </a:r>
            <a:endParaRPr lang="ko-KR" altLang="en-US" sz="7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04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F9DE5-D245-4AF5-ACCD-C33A09AB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가속도</a:t>
            </a:r>
            <a:r>
              <a:rPr lang="en-US" altLang="ko-KR" dirty="0" smtClean="0"/>
              <a:t> &amp; </a:t>
            </a:r>
            <a:r>
              <a:rPr lang="ko-KR" altLang="en-US" dirty="0" err="1" smtClean="0"/>
              <a:t>자이로</a:t>
            </a:r>
            <a:r>
              <a:rPr lang="ko-KR" altLang="en-US" dirty="0" smtClean="0"/>
              <a:t> 센서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BF6C7D-3044-4367-91C8-8994C6BA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0" y="2791109"/>
            <a:ext cx="1664048" cy="1662816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DFDEDC-F5B0-4BD2-B8DC-48D3A7EE56A3}"/>
              </a:ext>
            </a:extLst>
          </p:cNvPr>
          <p:cNvSpPr txBox="1">
            <a:spLocks/>
          </p:cNvSpPr>
          <p:nvPr/>
        </p:nvSpPr>
        <p:spPr>
          <a:xfrm>
            <a:off x="118353" y="919614"/>
            <a:ext cx="4572000" cy="1745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800" b="1" dirty="0">
                <a:latin typeface="+mn-ea"/>
              </a:rPr>
              <a:t>가속도 </a:t>
            </a:r>
            <a:r>
              <a:rPr lang="ko-KR" altLang="en-US" sz="1800" b="1" dirty="0" smtClean="0">
                <a:latin typeface="+mn-ea"/>
              </a:rPr>
              <a:t>센서</a:t>
            </a:r>
            <a:endParaRPr lang="en-US" altLang="ko-KR" sz="1400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400" dirty="0" smtClean="0">
                <a:latin typeface="+mn-ea"/>
              </a:rPr>
              <a:t>X</a:t>
            </a:r>
            <a:r>
              <a:rPr lang="en-US" altLang="ko-KR" sz="1400" dirty="0">
                <a:latin typeface="+mn-ea"/>
              </a:rPr>
              <a:t>, Y, Z </a:t>
            </a:r>
            <a:r>
              <a:rPr lang="ko-KR" altLang="en-US" sz="1400" dirty="0">
                <a:latin typeface="+mn-ea"/>
              </a:rPr>
              <a:t>축에 부착된 </a:t>
            </a:r>
            <a:r>
              <a:rPr lang="ko-KR" altLang="en-US" sz="1400" dirty="0" smtClean="0">
                <a:latin typeface="+mn-ea"/>
              </a:rPr>
              <a:t>센서들</a:t>
            </a:r>
            <a:r>
              <a:rPr lang="en-US" altLang="ko-KR" sz="1400" dirty="0">
                <a:latin typeface="+mn-ea"/>
              </a:rPr>
              <a:t>(MEMS </a:t>
            </a:r>
            <a:r>
              <a:rPr lang="ko-KR" altLang="en-US" sz="1400" dirty="0" smtClean="0">
                <a:latin typeface="+mn-ea"/>
              </a:rPr>
              <a:t>센서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에 </a:t>
            </a:r>
            <a:r>
              <a:rPr lang="ko-KR" altLang="en-US" sz="1400" dirty="0">
                <a:latin typeface="+mn-ea"/>
              </a:rPr>
              <a:t>스프링이 존재하며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스프링의 변위가 </a:t>
            </a:r>
            <a:r>
              <a:rPr lang="en-US" altLang="ko-KR" sz="1400" dirty="0" smtClean="0">
                <a:latin typeface="+mn-ea"/>
              </a:rPr>
              <a:t>capacitor plate </a:t>
            </a:r>
            <a:r>
              <a:rPr lang="ko-KR" altLang="en-US" sz="1400" dirty="0" smtClean="0">
                <a:latin typeface="+mn-ea"/>
              </a:rPr>
              <a:t>간의 간격의 변화를 줌으로써 </a:t>
            </a:r>
            <a:r>
              <a:rPr lang="en-US" altLang="ko-KR" sz="1400" dirty="0" smtClean="0">
                <a:latin typeface="+mn-ea"/>
              </a:rPr>
              <a:t>capacitance</a:t>
            </a:r>
            <a:r>
              <a:rPr lang="ko-KR" altLang="en-US" sz="1400" dirty="0" smtClean="0">
                <a:latin typeface="+mn-ea"/>
              </a:rPr>
              <a:t>값 변화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400" dirty="0" smtClean="0">
                <a:latin typeface="+mn-ea"/>
              </a:rPr>
              <a:t>가속도는 이 </a:t>
            </a:r>
            <a:r>
              <a:rPr lang="en-US" altLang="ko-KR" sz="1400" dirty="0" smtClean="0">
                <a:latin typeface="+mn-ea"/>
              </a:rPr>
              <a:t>capacitance</a:t>
            </a:r>
            <a:r>
              <a:rPr lang="ko-KR" altLang="en-US" sz="1400" dirty="0" smtClean="0">
                <a:latin typeface="+mn-ea"/>
              </a:rPr>
              <a:t>값의 변화로 검출됨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DF6858-7065-49E1-9514-D60DA2E8E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8" t="2848" r="4664"/>
          <a:stretch/>
        </p:blipFill>
        <p:spPr>
          <a:xfrm>
            <a:off x="4906316" y="4620165"/>
            <a:ext cx="3750616" cy="16253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0" y="4509503"/>
            <a:ext cx="4250394" cy="184664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38627" y="919614"/>
            <a:ext cx="4572000" cy="17173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1" dirty="0" err="1">
                <a:latin typeface="+mn-ea"/>
              </a:rPr>
              <a:t>자이로스코프</a:t>
            </a:r>
            <a:r>
              <a:rPr lang="ko-KR" altLang="en-US" b="1" dirty="0">
                <a:latin typeface="+mn-ea"/>
              </a:rPr>
              <a:t> 센서 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각속도 센서</a:t>
            </a:r>
            <a:r>
              <a:rPr lang="en-US" altLang="ko-KR" b="1" dirty="0" smtClean="0">
                <a:latin typeface="+mn-ea"/>
              </a:rPr>
              <a:t>)</a:t>
            </a:r>
            <a:endParaRPr lang="en-US" altLang="ko-KR" sz="1400" b="1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dirty="0" smtClean="0">
                <a:latin typeface="+mn-ea"/>
              </a:rPr>
              <a:t>Inertial </a:t>
            </a:r>
            <a:r>
              <a:rPr lang="en-US" altLang="ko-KR" sz="1400" dirty="0" err="1" smtClean="0">
                <a:latin typeface="+mn-ea"/>
              </a:rPr>
              <a:t>Mesurement</a:t>
            </a:r>
            <a:r>
              <a:rPr lang="en-US" altLang="ko-KR" sz="1400" dirty="0" smtClean="0">
                <a:latin typeface="+mn-ea"/>
              </a:rPr>
              <a:t> Unit(IMU)</a:t>
            </a:r>
            <a:r>
              <a:rPr lang="ko-KR" altLang="en-US" sz="1400" dirty="0" smtClean="0">
                <a:latin typeface="+mn-ea"/>
              </a:rPr>
              <a:t>에 </a:t>
            </a:r>
            <a:r>
              <a:rPr lang="en-US" altLang="ko-KR" sz="1400" dirty="0" smtClean="0">
                <a:latin typeface="+mn-ea"/>
              </a:rPr>
              <a:t>gyroscope </a:t>
            </a:r>
            <a:r>
              <a:rPr lang="ko-KR" altLang="en-US" sz="1400" dirty="0" smtClean="0">
                <a:latin typeface="+mn-ea"/>
              </a:rPr>
              <a:t>센서</a:t>
            </a:r>
            <a:r>
              <a:rPr lang="en-US" altLang="ko-KR" sz="1400" dirty="0" smtClean="0">
                <a:latin typeface="+mn-ea"/>
              </a:rPr>
              <a:t>.</a:t>
            </a:r>
            <a:br>
              <a:rPr lang="en-US" altLang="ko-KR" sz="1400" dirty="0" smtClean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작은 </a:t>
            </a:r>
            <a:r>
              <a:rPr lang="ko-KR" altLang="en-US" sz="1400" dirty="0">
                <a:latin typeface="+mn-ea"/>
              </a:rPr>
              <a:t>무게를 가진 추가 회전이 발생하면 </a:t>
            </a:r>
            <a:r>
              <a:rPr lang="ko-KR" altLang="en-US" sz="1400" dirty="0" smtClean="0">
                <a:latin typeface="+mn-ea"/>
              </a:rPr>
              <a:t>가속도 센서와 같은 원리로 스프링의 변위가 </a:t>
            </a:r>
            <a:r>
              <a:rPr lang="en-US" altLang="ko-KR" sz="1400" dirty="0" smtClean="0">
                <a:latin typeface="+mn-ea"/>
              </a:rPr>
              <a:t>capacitance </a:t>
            </a:r>
            <a:r>
              <a:rPr lang="ko-KR" altLang="en-US" sz="1400" dirty="0" smtClean="0">
                <a:latin typeface="+mn-ea"/>
              </a:rPr>
              <a:t>값 변화시킴</a:t>
            </a:r>
            <a:r>
              <a:rPr lang="en-US" altLang="ko-KR" sz="1400" dirty="0" smtClean="0">
                <a:latin typeface="+mn-ea"/>
              </a:rPr>
              <a:t>.</a:t>
            </a:r>
            <a:br>
              <a:rPr lang="en-US" altLang="ko-KR" sz="1400" dirty="0" smtClean="0">
                <a:latin typeface="+mn-ea"/>
              </a:rPr>
            </a:br>
            <a:r>
              <a:rPr lang="ko-KR" altLang="en-US" sz="1400" dirty="0" smtClean="0">
                <a:latin typeface="+mn-ea"/>
              </a:rPr>
              <a:t>이 </a:t>
            </a:r>
            <a:r>
              <a:rPr lang="en-US" altLang="ko-KR" sz="1400" dirty="0" smtClean="0">
                <a:latin typeface="+mn-ea"/>
              </a:rPr>
              <a:t>capacitance</a:t>
            </a:r>
            <a:r>
              <a:rPr lang="ko-KR" altLang="en-US" sz="1400" dirty="0" smtClean="0">
                <a:latin typeface="+mn-ea"/>
              </a:rPr>
              <a:t>값의 변화로 계산된 </a:t>
            </a:r>
            <a:r>
              <a:rPr lang="ko-KR" altLang="en-US" sz="1400" dirty="0" err="1" smtClean="0">
                <a:latin typeface="+mn-ea"/>
              </a:rPr>
              <a:t>코리올리</a:t>
            </a:r>
            <a:r>
              <a:rPr lang="ko-KR" altLang="en-US" sz="1400" dirty="0" smtClean="0">
                <a:latin typeface="+mn-ea"/>
              </a:rPr>
              <a:t> 힘 값을 이용하여 각속도</a:t>
            </a:r>
            <a:r>
              <a:rPr lang="en-US" altLang="ko-KR" sz="1400" dirty="0">
                <a:latin typeface="+mn-ea"/>
              </a:rPr>
              <a:t>[rad/s]</a:t>
            </a:r>
            <a:r>
              <a:rPr lang="ko-KR" altLang="en-US" sz="1400" dirty="0">
                <a:latin typeface="+mn-ea"/>
              </a:rPr>
              <a:t>를 검출한다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57" y="2754391"/>
            <a:ext cx="3980999" cy="16995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219" y="2665086"/>
            <a:ext cx="2539905" cy="184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92C60-69B8-418D-B65C-8E87B325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 </a:t>
            </a:r>
            <a:r>
              <a:rPr lang="ko-KR" altLang="en-US" dirty="0"/>
              <a:t>데이터의 전처리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544E5-773C-484F-AB81-292585D91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76" y="1017274"/>
            <a:ext cx="8911244" cy="518725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Raw </a:t>
            </a:r>
            <a:r>
              <a:rPr lang="en-US" altLang="ko-KR" b="1" dirty="0" smtClean="0">
                <a:latin typeface="+mn-ea"/>
              </a:rPr>
              <a:t>Data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측정된 데이터들을 </a:t>
            </a:r>
            <a:r>
              <a:rPr lang="ko-KR" altLang="en-US" sz="1800" dirty="0" err="1">
                <a:latin typeface="+mn-ea"/>
              </a:rPr>
              <a:t>실험자와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activity</a:t>
            </a:r>
            <a:r>
              <a:rPr lang="ko-KR" altLang="en-US" sz="1800" dirty="0">
                <a:latin typeface="+mn-ea"/>
              </a:rPr>
              <a:t>에 따라 분류함</a:t>
            </a: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Data Splitting 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sz="1800" dirty="0">
                <a:latin typeface="+mn-ea"/>
              </a:rPr>
              <a:t>Raw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Data</a:t>
            </a:r>
            <a:r>
              <a:rPr lang="ko-KR" altLang="en-US" sz="1800" dirty="0">
                <a:latin typeface="+mn-ea"/>
              </a:rPr>
              <a:t>를 알고리즘을 학습시키기 위해 </a:t>
            </a:r>
            <a:r>
              <a:rPr lang="en-US" altLang="ko-KR" sz="1800" dirty="0" smtClean="0">
                <a:latin typeface="+mn-ea"/>
              </a:rPr>
              <a:t>30</a:t>
            </a:r>
            <a:r>
              <a:rPr lang="ko-KR" altLang="en-US" sz="1800" dirty="0" smtClean="0">
                <a:latin typeface="+mn-ea"/>
              </a:rPr>
              <a:t>명중 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21</a:t>
            </a:r>
            <a:r>
              <a:rPr lang="ko-KR" altLang="en-US" sz="1800" dirty="0" smtClean="0">
                <a:latin typeface="+mn-ea"/>
              </a:rPr>
              <a:t>명의 </a:t>
            </a:r>
            <a:r>
              <a:rPr lang="ko-KR" altLang="en-US" sz="1800" dirty="0">
                <a:latin typeface="+mn-ea"/>
              </a:rPr>
              <a:t>데이터를 </a:t>
            </a:r>
            <a:r>
              <a:rPr lang="en-US" altLang="ko-KR" sz="1800" dirty="0">
                <a:latin typeface="+mn-ea"/>
              </a:rPr>
              <a:t>train data, 9</a:t>
            </a:r>
            <a:r>
              <a:rPr lang="ko-KR" altLang="en-US" sz="1800" dirty="0">
                <a:latin typeface="+mn-ea"/>
              </a:rPr>
              <a:t>명의 데이터를 </a:t>
            </a:r>
            <a:r>
              <a:rPr lang="en-US" altLang="ko-KR" sz="1800" dirty="0">
                <a:latin typeface="+mn-ea"/>
              </a:rPr>
              <a:t>test data</a:t>
            </a:r>
            <a:r>
              <a:rPr lang="ko-KR" altLang="en-US" sz="1800" dirty="0">
                <a:latin typeface="+mn-ea"/>
              </a:rPr>
              <a:t>로 나눔</a:t>
            </a:r>
            <a:r>
              <a:rPr lang="en-US" altLang="ko-KR" sz="1800" dirty="0">
                <a:latin typeface="+mn-ea"/>
              </a:rPr>
              <a:t>. 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Signal </a:t>
            </a:r>
            <a:r>
              <a:rPr lang="en-US" altLang="ko-KR" b="1" dirty="0" smtClean="0">
                <a:latin typeface="+mn-ea"/>
              </a:rPr>
              <a:t>Processing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sz="1800" dirty="0">
                <a:latin typeface="+mn-ea"/>
              </a:rPr>
              <a:t>Raw Data</a:t>
            </a:r>
            <a:r>
              <a:rPr lang="ko-KR" altLang="en-US" sz="1800" dirty="0">
                <a:latin typeface="+mn-ea"/>
              </a:rPr>
              <a:t>에 대해 </a:t>
            </a:r>
            <a:r>
              <a:rPr lang="en-US" altLang="ko-KR" sz="1800" dirty="0">
                <a:latin typeface="+mn-ea"/>
              </a:rPr>
              <a:t>Noise filtering </a:t>
            </a:r>
            <a:r>
              <a:rPr lang="ko-KR" altLang="en-US" sz="1800" dirty="0">
                <a:latin typeface="+mn-ea"/>
              </a:rPr>
              <a:t>과정과</a:t>
            </a:r>
            <a:r>
              <a:rPr lang="en-US" altLang="ko-KR" sz="1800" dirty="0">
                <a:latin typeface="+mn-ea"/>
              </a:rPr>
              <a:t>, Gravity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filtering</a:t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>
                <a:latin typeface="+mn-ea"/>
              </a:rPr>
              <a:t/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 smtClean="0">
                <a:latin typeface="+mn-ea"/>
              </a:rPr>
              <a:t>과정을 </a:t>
            </a:r>
            <a:r>
              <a:rPr lang="ko-KR" altLang="en-US" sz="1800" dirty="0">
                <a:latin typeface="+mn-ea"/>
              </a:rPr>
              <a:t>수행함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Feature </a:t>
            </a:r>
            <a:r>
              <a:rPr lang="en-US" altLang="ko-KR" b="1" dirty="0" smtClean="0">
                <a:latin typeface="+mn-ea"/>
              </a:rPr>
              <a:t>selection </a:t>
            </a:r>
            <a:r>
              <a:rPr lang="en-US" altLang="ko-KR" dirty="0" smtClean="0">
                <a:latin typeface="+mn-ea"/>
              </a:rPr>
              <a:t>: </a:t>
            </a:r>
            <a:r>
              <a:rPr lang="en-US" altLang="ko-KR" sz="1800" dirty="0" smtClean="0">
                <a:latin typeface="+mn-ea"/>
              </a:rPr>
              <a:t>filtering </a:t>
            </a:r>
            <a:r>
              <a:rPr lang="ko-KR" altLang="en-US" sz="1800" dirty="0" smtClean="0">
                <a:latin typeface="+mn-ea"/>
              </a:rPr>
              <a:t>된 신호</a:t>
            </a:r>
            <a:r>
              <a:rPr lang="en-US" altLang="ko-KR" sz="1800" dirty="0">
                <a:latin typeface="+mn-ea"/>
              </a:rPr>
              <a:t> ( by FFT )</a:t>
            </a:r>
            <a:r>
              <a:rPr lang="ko-KR" altLang="en-US" sz="1800" dirty="0">
                <a:latin typeface="+mn-ea"/>
              </a:rPr>
              <a:t> 에서 </a:t>
            </a:r>
            <a:r>
              <a:rPr lang="ko-KR" altLang="en-US" sz="1800" dirty="0" err="1" smtClean="0">
                <a:latin typeface="+mn-ea"/>
              </a:rPr>
              <a:t>피쳐</a:t>
            </a:r>
            <a:r>
              <a:rPr lang="ko-KR" altLang="en-US" sz="1800" dirty="0" smtClean="0">
                <a:latin typeface="+mn-ea"/>
              </a:rPr>
              <a:t> 생성 및 선</a:t>
            </a:r>
            <a:r>
              <a:rPr lang="ko-KR" altLang="en-US" sz="1800" dirty="0">
                <a:latin typeface="+mn-ea"/>
              </a:rPr>
              <a:t>택</a:t>
            </a: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/>
            </a:r>
            <a:br>
              <a:rPr lang="en-US" altLang="ko-KR" sz="1800" dirty="0" smtClean="0">
                <a:latin typeface="+mn-ea"/>
              </a:rPr>
            </a:br>
            <a:r>
              <a:rPr lang="en-US" altLang="ko-KR" sz="1800" dirty="0" smtClean="0">
                <a:latin typeface="+mn-ea"/>
              </a:rPr>
              <a:t>(</a:t>
            </a:r>
            <a:r>
              <a:rPr lang="en-US" altLang="ko-KR" sz="1800" dirty="0" err="1">
                <a:latin typeface="+mn-ea"/>
              </a:rPr>
              <a:t>tBodyAcc</a:t>
            </a:r>
            <a:r>
              <a:rPr lang="en-US" altLang="ko-KR" sz="1800" dirty="0">
                <a:latin typeface="+mn-ea"/>
              </a:rPr>
              <a:t>-mean-XYZ, </a:t>
            </a:r>
            <a:r>
              <a:rPr lang="en-US" altLang="ko-KR" sz="1800" dirty="0" err="1">
                <a:latin typeface="+mn-ea"/>
              </a:rPr>
              <a:t>tBodyGyroJerk</a:t>
            </a:r>
            <a:r>
              <a:rPr lang="en-US" altLang="ko-KR" sz="1800" dirty="0">
                <a:latin typeface="+mn-ea"/>
              </a:rPr>
              <a:t>-XYZ, </a:t>
            </a:r>
            <a:r>
              <a:rPr lang="en-US" altLang="ko-KR" sz="1800" dirty="0" err="1">
                <a:latin typeface="+mn-ea"/>
              </a:rPr>
              <a:t>tBodyAccJerk</a:t>
            </a:r>
            <a:r>
              <a:rPr lang="en-US" altLang="ko-KR" sz="1800" dirty="0">
                <a:latin typeface="+mn-ea"/>
              </a:rPr>
              <a:t>-XYZ, </a:t>
            </a:r>
            <a:r>
              <a:rPr lang="en-US" altLang="ko-KR" sz="1800" dirty="0" err="1">
                <a:latin typeface="+mn-ea"/>
              </a:rPr>
              <a:t>fbodyAcc</a:t>
            </a:r>
            <a:r>
              <a:rPr lang="en-US" altLang="ko-KR" sz="1800" dirty="0">
                <a:latin typeface="+mn-ea"/>
              </a:rPr>
              <a:t>-mean-XYZ… </a:t>
            </a:r>
            <a:r>
              <a:rPr lang="en-US" altLang="ko-KR" sz="1800" dirty="0" err="1">
                <a:latin typeface="+mn-ea"/>
              </a:rPr>
              <a:t>etc</a:t>
            </a:r>
            <a:r>
              <a:rPr lang="en-US" altLang="ko-KR" sz="1800" dirty="0">
                <a:latin typeface="+mn-ea"/>
              </a:rPr>
              <a:t>) </a:t>
            </a:r>
          </a:p>
          <a:p>
            <a:pPr marL="457200" indent="-457200">
              <a:buAutoNum type="arabicPeriod"/>
            </a:pP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 smtClean="0">
                <a:latin typeface="+mn-ea"/>
              </a:rPr>
              <a:t>Windowing 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sz="1800" dirty="0" smtClean="0">
                <a:latin typeface="+mn-ea"/>
              </a:rPr>
              <a:t>생성된 데이터를 </a:t>
            </a:r>
            <a:r>
              <a:rPr lang="en-US" altLang="ko-KR" sz="1800" dirty="0">
                <a:latin typeface="+mn-ea"/>
              </a:rPr>
              <a:t>2.56</a:t>
            </a:r>
            <a:r>
              <a:rPr lang="ko-KR" altLang="en-US" sz="1800" dirty="0">
                <a:latin typeface="+mn-ea"/>
              </a:rPr>
              <a:t>초 단위로 자르고</a:t>
            </a:r>
            <a:r>
              <a:rPr lang="en-US" altLang="ko-KR" sz="1800" dirty="0">
                <a:latin typeface="+mn-ea"/>
              </a:rPr>
              <a:t>, 50% overlap </a:t>
            </a:r>
            <a:r>
              <a:rPr lang="ko-KR" altLang="en-US" sz="1800" dirty="0" smtClean="0">
                <a:latin typeface="+mn-ea"/>
              </a:rPr>
              <a:t>처리</a:t>
            </a:r>
            <a:endParaRPr lang="en-US" altLang="ko-KR" sz="1800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r>
              <a:rPr lang="en-US" altLang="ko-KR" b="1" dirty="0">
                <a:latin typeface="+mn-ea"/>
              </a:rPr>
              <a:t>Feature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Generation </a:t>
            </a:r>
            <a:r>
              <a:rPr lang="en-US" altLang="ko-KR" dirty="0" smtClean="0">
                <a:latin typeface="+mn-ea"/>
              </a:rPr>
              <a:t>: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window </a:t>
            </a:r>
            <a:r>
              <a:rPr lang="ko-KR" altLang="en-US" sz="1800" dirty="0" smtClean="0">
                <a:latin typeface="+mn-ea"/>
              </a:rPr>
              <a:t>과정을 거친 </a:t>
            </a:r>
            <a:r>
              <a:rPr lang="ko-KR" altLang="en-US" sz="1800" dirty="0">
                <a:latin typeface="+mn-ea"/>
              </a:rPr>
              <a:t>선</a:t>
            </a:r>
            <a:r>
              <a:rPr lang="ko-KR" altLang="en-US" sz="1800" dirty="0" smtClean="0">
                <a:latin typeface="+mn-ea"/>
              </a:rPr>
              <a:t>택</a:t>
            </a:r>
            <a:r>
              <a:rPr lang="en-US" altLang="ko-KR" sz="1800" dirty="0" smtClean="0">
                <a:latin typeface="+mn-ea"/>
              </a:rPr>
              <a:t>(selection)</a:t>
            </a:r>
            <a:r>
              <a:rPr lang="ko-KR" altLang="en-US" sz="1800" dirty="0" smtClean="0">
                <a:latin typeface="+mn-ea"/>
              </a:rPr>
              <a:t>된 </a:t>
            </a:r>
            <a:r>
              <a:rPr lang="ko-KR" altLang="en-US" sz="1800" dirty="0" err="1" smtClean="0">
                <a:latin typeface="+mn-ea"/>
              </a:rPr>
              <a:t>피쳐들의</a:t>
            </a:r>
            <a:r>
              <a:rPr lang="ko-KR" altLang="en-US" sz="1800" dirty="0" smtClean="0">
                <a:latin typeface="+mn-ea"/>
              </a:rPr>
              <a:t> 통계적 성질을 나타내는 </a:t>
            </a:r>
            <a:r>
              <a:rPr lang="ko-KR" altLang="en-US" sz="1800" dirty="0" err="1" smtClean="0">
                <a:latin typeface="+mn-ea"/>
              </a:rPr>
              <a:t>피쳐</a:t>
            </a:r>
            <a:r>
              <a:rPr lang="ko-KR" altLang="en-US" sz="1800" dirty="0" smtClean="0">
                <a:latin typeface="+mn-ea"/>
              </a:rPr>
              <a:t> 생성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dirty="0">
              <a:latin typeface="+mn-ea"/>
            </a:endParaRPr>
          </a:p>
          <a:p>
            <a:pPr marL="457200" indent="-457200">
              <a:buAutoNum type="arabicPeriod"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305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</a:t>
            </a:r>
            <a:r>
              <a:rPr lang="en-US" altLang="ko-KR" dirty="0"/>
              <a:t>.</a:t>
            </a:r>
            <a:r>
              <a:rPr lang="en-US" altLang="ko-KR" dirty="0" smtClean="0"/>
              <a:t>1 </a:t>
            </a:r>
            <a:r>
              <a:rPr lang="en-US" altLang="ko-KR" dirty="0"/>
              <a:t>Raw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7" y="1044214"/>
            <a:ext cx="9462641" cy="116074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각 </a:t>
            </a:r>
            <a:r>
              <a:rPr lang="ko-KR" altLang="en-US" sz="2000" dirty="0" err="1" smtClean="0"/>
              <a:t>실험자에서</a:t>
            </a:r>
            <a:r>
              <a:rPr lang="ko-KR" altLang="en-US" sz="2000" dirty="0" smtClean="0"/>
              <a:t> 얻어진 </a:t>
            </a:r>
            <a:r>
              <a:rPr lang="ko-KR" altLang="en-US" sz="2000" dirty="0"/>
              <a:t>데이터들을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가지 </a:t>
            </a:r>
            <a:r>
              <a:rPr lang="en-US" altLang="ko-KR" sz="2000" b="1" dirty="0"/>
              <a:t>activity</a:t>
            </a:r>
            <a:r>
              <a:rPr lang="ko-KR" altLang="en-US" sz="2000" b="1" dirty="0"/>
              <a:t>에 따라 데이터들을 분리함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13AA2-F272-4477-9487-9A6EE6C45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907"/>
          <a:stretch/>
        </p:blipFill>
        <p:spPr>
          <a:xfrm>
            <a:off x="101789" y="1746089"/>
            <a:ext cx="4357085" cy="38276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C76D6C-67D2-4D0F-B713-7C097E429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03" y="1746089"/>
            <a:ext cx="4051917" cy="376328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E87944F-6F20-444E-92E1-24797AEC47E7}"/>
              </a:ext>
            </a:extLst>
          </p:cNvPr>
          <p:cNvSpPr/>
          <p:nvPr/>
        </p:nvSpPr>
        <p:spPr>
          <a:xfrm>
            <a:off x="4326352" y="3233193"/>
            <a:ext cx="453925" cy="789077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6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1.2.2 </a:t>
            </a:r>
            <a:r>
              <a:rPr lang="en-US" altLang="ko-KR" dirty="0"/>
              <a:t>Data Splitting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755" y="989704"/>
            <a:ext cx="4976807" cy="5187258"/>
          </a:xfrm>
        </p:spPr>
        <p:txBody>
          <a:bodyPr/>
          <a:lstStyle/>
          <a:p>
            <a:r>
              <a:rPr lang="en-US" altLang="ko-KR" sz="2000" dirty="0"/>
              <a:t>Raw Data</a:t>
            </a:r>
            <a:r>
              <a:rPr lang="ko-KR" altLang="en-US" sz="2000" dirty="0"/>
              <a:t>를 </a:t>
            </a:r>
            <a:r>
              <a:rPr lang="ko-KR" altLang="en-US" sz="2000" dirty="0" err="1" smtClean="0"/>
              <a:t>머신러닝</a:t>
            </a:r>
            <a:r>
              <a:rPr lang="ko-KR" altLang="en-US" sz="2000" dirty="0" smtClean="0"/>
              <a:t> 모델을 이용해 </a:t>
            </a:r>
            <a:r>
              <a:rPr lang="ko-KR" altLang="en-US" sz="2000" dirty="0"/>
              <a:t>학습시키기 위한 </a:t>
            </a:r>
            <a:r>
              <a:rPr lang="en-US" altLang="ko-KR" sz="2000" dirty="0"/>
              <a:t>train data</a:t>
            </a:r>
            <a:r>
              <a:rPr lang="ko-KR" altLang="en-US" sz="2000" dirty="0"/>
              <a:t>와 </a:t>
            </a:r>
            <a:r>
              <a:rPr lang="ko-KR" altLang="en-US" sz="2000" dirty="0" smtClean="0"/>
              <a:t>모델의 </a:t>
            </a:r>
            <a:r>
              <a:rPr lang="ko-KR" altLang="en-US" sz="2000" dirty="0"/>
              <a:t>성능을 확인할 </a:t>
            </a:r>
            <a:r>
              <a:rPr lang="en-US" altLang="ko-KR" sz="2000" dirty="0"/>
              <a:t>test data</a:t>
            </a:r>
            <a:r>
              <a:rPr lang="ko-KR" altLang="en-US" sz="2000" dirty="0"/>
              <a:t>로 나누었음</a:t>
            </a:r>
            <a:r>
              <a:rPr lang="en-US" altLang="ko-KR" sz="20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Train data</a:t>
            </a:r>
            <a:r>
              <a:rPr lang="ko-KR" altLang="en-US" sz="2000" dirty="0"/>
              <a:t>는 </a:t>
            </a:r>
            <a:r>
              <a:rPr lang="en-US" altLang="ko-KR" sz="2000" dirty="0"/>
              <a:t>30</a:t>
            </a:r>
            <a:r>
              <a:rPr lang="ko-KR" altLang="en-US" sz="2000" dirty="0"/>
              <a:t>명의 </a:t>
            </a:r>
            <a:r>
              <a:rPr lang="ko-KR" altLang="en-US" sz="2000" dirty="0" err="1"/>
              <a:t>실험자중</a:t>
            </a:r>
            <a:r>
              <a:rPr lang="ko-KR" altLang="en-US" sz="2000" dirty="0"/>
              <a:t> </a:t>
            </a:r>
            <a:r>
              <a:rPr lang="en-US" altLang="ko-KR" sz="2000" dirty="0"/>
              <a:t>21</a:t>
            </a:r>
            <a:r>
              <a:rPr lang="ko-KR" altLang="en-US" sz="2000" dirty="0"/>
              <a:t>명의 데이터</a:t>
            </a:r>
            <a:r>
              <a:rPr lang="en-US" altLang="ko-KR" sz="2000" dirty="0"/>
              <a:t>, test data</a:t>
            </a:r>
            <a:r>
              <a:rPr lang="ko-KR" altLang="en-US" sz="2000" dirty="0"/>
              <a:t>는 </a:t>
            </a:r>
            <a:r>
              <a:rPr lang="en-US" altLang="ko-KR" sz="2000" dirty="0"/>
              <a:t>9</a:t>
            </a:r>
            <a:r>
              <a:rPr lang="ko-KR" altLang="en-US" sz="2000" dirty="0"/>
              <a:t>명의 데이터로 나눔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05B8A6-BD1B-41B9-9F92-EB3570BAD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66" y="1094739"/>
            <a:ext cx="2882339" cy="89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DC106-269D-44E2-BF26-24801ADA6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1.2.3 </a:t>
            </a:r>
            <a:r>
              <a:rPr lang="en-US" altLang="ko-KR" dirty="0"/>
              <a:t>Signal Processing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DD52B-4140-4134-9961-54388A89C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5" y="835747"/>
            <a:ext cx="4966284" cy="560832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 smtClean="0">
                <a:latin typeface="+mn-ea"/>
              </a:rPr>
              <a:t>원하는 </a:t>
            </a:r>
            <a:r>
              <a:rPr lang="ko-KR" altLang="en-US" sz="2000" b="1" dirty="0">
                <a:latin typeface="+mn-ea"/>
              </a:rPr>
              <a:t>정보를 </a:t>
            </a:r>
            <a:r>
              <a:rPr lang="ko-KR" altLang="en-US" sz="2000" b="1" dirty="0" smtClean="0">
                <a:latin typeface="+mn-ea"/>
              </a:rPr>
              <a:t>얻기 위해 신호를 </a:t>
            </a:r>
            <a:r>
              <a:rPr lang="en-US" altLang="ko-KR" sz="2000" b="1" dirty="0" smtClean="0">
                <a:latin typeface="+mn-ea"/>
              </a:rPr>
              <a:t/>
            </a:r>
            <a:br>
              <a:rPr lang="en-US" altLang="ko-KR" sz="2000" b="1" dirty="0" smtClean="0">
                <a:latin typeface="+mn-ea"/>
              </a:rPr>
            </a:br>
            <a:r>
              <a:rPr lang="ko-KR" altLang="en-US" sz="2000" b="1" dirty="0" smtClean="0">
                <a:latin typeface="+mn-ea"/>
              </a:rPr>
              <a:t>가공하는 과정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10000"/>
              </a:lnSpc>
            </a:pPr>
            <a:endParaRPr lang="en-US" altLang="ko-KR" sz="2000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Noise </a:t>
            </a:r>
            <a:r>
              <a:rPr lang="en-US" altLang="ko-KR" sz="2000" b="1" dirty="0" smtClean="0">
                <a:latin typeface="+mn-ea"/>
              </a:rPr>
              <a:t>filtering</a:t>
            </a:r>
            <a:br>
              <a:rPr lang="en-US" altLang="ko-KR" sz="2000" b="1" dirty="0" smtClean="0">
                <a:latin typeface="+mn-ea"/>
              </a:rPr>
            </a:br>
            <a:r>
              <a:rPr lang="en-US" altLang="ko-KR" sz="2000" b="1" dirty="0" smtClean="0">
                <a:latin typeface="+mn-ea"/>
              </a:rPr>
              <a:t/>
            </a:r>
            <a:br>
              <a:rPr lang="en-US" altLang="ko-KR" sz="2000" b="1" dirty="0" smtClean="0">
                <a:latin typeface="+mn-ea"/>
              </a:rPr>
            </a:br>
            <a:r>
              <a:rPr lang="en-US" altLang="ko-KR" sz="1700" b="1" dirty="0" smtClean="0">
                <a:latin typeface="+mn-ea"/>
              </a:rPr>
              <a:t>- Median</a:t>
            </a:r>
            <a:r>
              <a:rPr lang="ko-KR" altLang="en-US" sz="1700" b="1" dirty="0" smtClean="0">
                <a:latin typeface="+mn-ea"/>
              </a:rPr>
              <a:t> </a:t>
            </a:r>
            <a:r>
              <a:rPr lang="en-US" altLang="ko-KR" sz="1700" b="1" dirty="0" smtClean="0">
                <a:latin typeface="+mn-ea"/>
              </a:rPr>
              <a:t>Filter (3rd order) </a:t>
            </a:r>
            <a:r>
              <a:rPr lang="en-US" altLang="ko-KR" sz="1700" dirty="0" smtClean="0">
                <a:latin typeface="+mn-ea"/>
              </a:rPr>
              <a:t>: </a:t>
            </a:r>
            <a:r>
              <a:rPr lang="ko-KR" altLang="en-US" sz="1700" dirty="0" smtClean="0">
                <a:latin typeface="+mn-ea"/>
              </a:rPr>
              <a:t>이상치 제거</a:t>
            </a: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(background noise</a:t>
            </a:r>
            <a:r>
              <a:rPr lang="ko-KR" altLang="en-US" sz="1700" dirty="0" smtClean="0">
                <a:latin typeface="+mn-ea"/>
              </a:rPr>
              <a:t>라고 불리</a:t>
            </a:r>
            <a:r>
              <a:rPr lang="ko-KR" altLang="en-US" sz="1700" dirty="0">
                <a:latin typeface="+mn-ea"/>
              </a:rPr>
              <a:t>는</a:t>
            </a:r>
            <a:r>
              <a:rPr lang="ko-KR" altLang="en-US" sz="1700" dirty="0" smtClean="0">
                <a:latin typeface="+mn-ea"/>
              </a:rPr>
              <a:t> 갑작스러운 움직임에 의한 </a:t>
            </a:r>
            <a:r>
              <a:rPr lang="en-US" altLang="ko-KR" sz="1700" dirty="0" smtClean="0">
                <a:latin typeface="+mn-ea"/>
              </a:rPr>
              <a:t>ups and downs </a:t>
            </a:r>
            <a:r>
              <a:rPr lang="ko-KR" altLang="en-US" sz="1700" dirty="0" smtClean="0">
                <a:latin typeface="+mn-ea"/>
              </a:rPr>
              <a:t>제거</a:t>
            </a:r>
            <a:r>
              <a:rPr lang="en-US" altLang="ko-KR" sz="1700" dirty="0" smtClean="0">
                <a:latin typeface="+mn-ea"/>
              </a:rPr>
              <a:t>)</a:t>
            </a:r>
          </a:p>
          <a:p>
            <a:pPr>
              <a:lnSpc>
                <a:spcPct val="110000"/>
              </a:lnSpc>
            </a:pPr>
            <a:endParaRPr lang="en-US" altLang="ko-KR" sz="1800" dirty="0">
              <a:latin typeface="+mn-ea"/>
            </a:endParaRPr>
          </a:p>
          <a:p>
            <a:pPr>
              <a:lnSpc>
                <a:spcPct val="110000"/>
              </a:lnSpc>
            </a:pPr>
            <a:r>
              <a:rPr lang="en-US" altLang="ko-KR" sz="2000" b="1" dirty="0">
                <a:latin typeface="+mn-ea"/>
              </a:rPr>
              <a:t>Gravity </a:t>
            </a:r>
            <a:r>
              <a:rPr lang="en-US" altLang="ko-KR" sz="2000" b="1" dirty="0" smtClean="0">
                <a:latin typeface="+mn-ea"/>
              </a:rPr>
              <a:t>filtering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en-US" altLang="ko-KR" sz="2000" dirty="0" smtClean="0">
                <a:latin typeface="+mn-ea"/>
              </a:rPr>
              <a:t/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- </a:t>
            </a:r>
            <a:r>
              <a:rPr lang="en-US" altLang="ko-KR" sz="1700" b="1" dirty="0" smtClean="0">
                <a:latin typeface="+mn-ea"/>
              </a:rPr>
              <a:t>low </a:t>
            </a:r>
            <a:r>
              <a:rPr lang="en-US" altLang="ko-KR" sz="1700" b="1" dirty="0">
                <a:latin typeface="+mn-ea"/>
              </a:rPr>
              <a:t>pass </a:t>
            </a:r>
            <a:r>
              <a:rPr lang="en-US" altLang="ko-KR" sz="1700" b="1" dirty="0" err="1">
                <a:latin typeface="+mn-ea"/>
              </a:rPr>
              <a:t>butterworth</a:t>
            </a:r>
            <a:r>
              <a:rPr lang="en-US" altLang="ko-KR" sz="1700" b="1" dirty="0">
                <a:latin typeface="+mn-ea"/>
              </a:rPr>
              <a:t> filter </a:t>
            </a:r>
            <a:r>
              <a:rPr lang="en-US" altLang="ko-KR" sz="1700" dirty="0">
                <a:latin typeface="+mn-ea"/>
              </a:rPr>
              <a:t>: </a:t>
            </a:r>
            <a:r>
              <a:rPr lang="ko-KR" altLang="en-US" sz="1700" dirty="0">
                <a:latin typeface="+mn-ea"/>
              </a:rPr>
              <a:t>낮은 </a:t>
            </a:r>
            <a:r>
              <a:rPr lang="ko-KR" altLang="en-US" sz="1700" dirty="0" err="1" smtClean="0">
                <a:latin typeface="+mn-ea"/>
              </a:rPr>
              <a:t>주파수값</a:t>
            </a:r>
            <a:r>
              <a:rPr lang="ko-KR" altLang="en-US" sz="1700" dirty="0" smtClean="0">
                <a:latin typeface="+mn-ea"/>
              </a:rPr>
              <a:t> 통과</a:t>
            </a:r>
            <a:r>
              <a:rPr lang="en-US" altLang="ko-KR" sz="1700" dirty="0" smtClean="0">
                <a:latin typeface="+mn-ea"/>
              </a:rPr>
              <a:t>,</a:t>
            </a:r>
            <a:r>
              <a:rPr lang="ko-KR" altLang="en-US" sz="1700" dirty="0" smtClean="0">
                <a:latin typeface="+mn-ea"/>
              </a:rPr>
              <a:t> 높은 주파수 값 감쇠하는 </a:t>
            </a:r>
            <a:r>
              <a:rPr lang="en-US" altLang="ko-KR" sz="1700" dirty="0" smtClean="0">
                <a:latin typeface="+mn-ea"/>
              </a:rPr>
              <a:t>filter</a:t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- </a:t>
            </a:r>
            <a:r>
              <a:rPr lang="en-US" altLang="ko-KR" sz="1700" b="1" dirty="0" smtClean="0">
                <a:latin typeface="+mn-ea"/>
              </a:rPr>
              <a:t>20hz </a:t>
            </a:r>
            <a:r>
              <a:rPr lang="ko-KR" altLang="en-US" sz="1700" b="1" dirty="0" smtClean="0">
                <a:latin typeface="+mn-ea"/>
              </a:rPr>
              <a:t>이상의 고 주파수 감쇠</a:t>
            </a: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>
                <a:latin typeface="+mn-ea"/>
              </a:rPr>
              <a:t>이전 연구 결과 몸</a:t>
            </a:r>
            <a:r>
              <a:rPr lang="ko-KR" altLang="en-US" sz="1700" dirty="0" smtClean="0">
                <a:latin typeface="+mn-ea"/>
              </a:rPr>
              <a:t>의 </a:t>
            </a:r>
            <a:r>
              <a:rPr lang="ko-KR" altLang="en-US" sz="1700" dirty="0">
                <a:latin typeface="+mn-ea"/>
              </a:rPr>
              <a:t>움직임의 에너지는 </a:t>
            </a:r>
            <a:r>
              <a:rPr lang="en-US" altLang="ko-KR" sz="1700" dirty="0">
                <a:latin typeface="+mn-ea"/>
              </a:rPr>
              <a:t>15hz</a:t>
            </a:r>
            <a:br>
              <a:rPr lang="en-US" altLang="ko-KR" sz="1700" dirty="0">
                <a:latin typeface="+mn-ea"/>
              </a:rPr>
            </a:br>
            <a:r>
              <a:rPr lang="ko-KR" altLang="en-US" sz="1700" dirty="0">
                <a:latin typeface="+mn-ea"/>
              </a:rPr>
              <a:t>미만의</a:t>
            </a:r>
            <a:r>
              <a:rPr lang="en-US" altLang="ko-KR" sz="1700" dirty="0">
                <a:latin typeface="+mn-ea"/>
              </a:rPr>
              <a:t> </a:t>
            </a:r>
            <a:r>
              <a:rPr lang="ko-KR" altLang="en-US" sz="1700" dirty="0">
                <a:latin typeface="+mn-ea"/>
              </a:rPr>
              <a:t>에너지를 포함하고 </a:t>
            </a:r>
            <a:r>
              <a:rPr lang="ko-KR" altLang="en-US" sz="1700" dirty="0" smtClean="0">
                <a:latin typeface="+mn-ea"/>
              </a:rPr>
              <a:t>있음</a:t>
            </a:r>
            <a:r>
              <a:rPr lang="en-US" altLang="ko-KR" sz="1700" dirty="0" smtClean="0">
                <a:latin typeface="+mn-ea"/>
              </a:rPr>
              <a:t>. </a:t>
            </a:r>
            <a:r>
              <a:rPr lang="ko-KR" altLang="en-US" sz="1700" dirty="0" smtClean="0">
                <a:latin typeface="+mn-ea"/>
              </a:rPr>
              <a:t>따라서 </a:t>
            </a:r>
            <a:r>
              <a:rPr lang="en-US" altLang="ko-KR" sz="1700" dirty="0" smtClean="0">
                <a:latin typeface="+mn-ea"/>
              </a:rPr>
              <a:t>20hz</a:t>
            </a:r>
            <a:r>
              <a:rPr lang="ko-KR" altLang="en-US" sz="1700" dirty="0" smtClean="0">
                <a:latin typeface="+mn-ea"/>
              </a:rPr>
              <a:t>이상의 주파수는 </a:t>
            </a:r>
            <a:r>
              <a:rPr lang="en-US" altLang="ko-KR" sz="1700" dirty="0" smtClean="0">
                <a:latin typeface="+mn-ea"/>
              </a:rPr>
              <a:t>noise </a:t>
            </a:r>
            <a:r>
              <a:rPr lang="ko-KR" altLang="en-US" sz="1700" dirty="0" smtClean="0">
                <a:latin typeface="+mn-ea"/>
              </a:rPr>
              <a:t>처리</a:t>
            </a:r>
            <a:r>
              <a:rPr lang="en-US" altLang="ko-KR" sz="1700" dirty="0" smtClean="0">
                <a:latin typeface="+mn-ea"/>
              </a:rPr>
              <a:t>)</a:t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/>
            </a:r>
            <a:br>
              <a:rPr lang="en-US" altLang="ko-KR" sz="1700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- </a:t>
            </a:r>
            <a:r>
              <a:rPr lang="en-US" altLang="ko-KR" sz="1700" b="1" dirty="0" smtClean="0">
                <a:latin typeface="+mn-ea"/>
              </a:rPr>
              <a:t>0.3hz </a:t>
            </a:r>
            <a:r>
              <a:rPr lang="ko-KR" altLang="en-US" sz="1700" b="1" dirty="0" smtClean="0">
                <a:latin typeface="+mn-ea"/>
              </a:rPr>
              <a:t>이하의 저 주파수 감쇠</a:t>
            </a:r>
            <a:r>
              <a:rPr lang="en-US" altLang="ko-KR" sz="1700" b="1" dirty="0" smtClean="0">
                <a:latin typeface="+mn-ea"/>
              </a:rPr>
              <a:t/>
            </a:r>
            <a:br>
              <a:rPr lang="en-US" altLang="ko-KR" sz="1700" b="1" dirty="0" smtClean="0">
                <a:latin typeface="+mn-ea"/>
              </a:rPr>
            </a:br>
            <a:r>
              <a:rPr lang="en-US" altLang="ko-KR" sz="1700" dirty="0" smtClean="0">
                <a:latin typeface="+mn-ea"/>
              </a:rPr>
              <a:t>(</a:t>
            </a:r>
            <a:r>
              <a:rPr lang="ko-KR" altLang="en-US" sz="1700" dirty="0" smtClean="0">
                <a:latin typeface="+mn-ea"/>
              </a:rPr>
              <a:t>이전 연구 결과 중력이 </a:t>
            </a:r>
            <a:r>
              <a:rPr lang="en-US" altLang="ko-KR" sz="1700" dirty="0">
                <a:latin typeface="+mn-ea"/>
              </a:rPr>
              <a:t>0.3hz </a:t>
            </a:r>
            <a:r>
              <a:rPr lang="ko-KR" altLang="en-US" sz="1700" dirty="0">
                <a:latin typeface="+mn-ea"/>
              </a:rPr>
              <a:t>이하의 </a:t>
            </a:r>
            <a:r>
              <a:rPr lang="ko-KR" altLang="en-US" sz="1700" dirty="0" smtClean="0">
                <a:latin typeface="+mn-ea"/>
              </a:rPr>
              <a:t>저 주파수 신호로 포착됨</a:t>
            </a:r>
            <a:r>
              <a:rPr lang="en-US" altLang="ko-KR" sz="1700" dirty="0" smtClean="0">
                <a:latin typeface="+mn-ea"/>
              </a:rPr>
              <a:t>. </a:t>
            </a:r>
            <a:r>
              <a:rPr lang="ko-KR" altLang="en-US" sz="1700" dirty="0" smtClean="0">
                <a:latin typeface="+mn-ea"/>
              </a:rPr>
              <a:t>움직임 신호만을 추출하기 위하여 </a:t>
            </a:r>
            <a:r>
              <a:rPr lang="en-US" altLang="ko-KR" sz="1700" dirty="0">
                <a:latin typeface="+mn-ea"/>
              </a:rPr>
              <a:t>0.3hz</a:t>
            </a:r>
            <a:r>
              <a:rPr lang="ko-KR" altLang="en-US" sz="1700" dirty="0">
                <a:latin typeface="+mn-ea"/>
              </a:rPr>
              <a:t> 이하의 </a:t>
            </a:r>
            <a:r>
              <a:rPr lang="ko-KR" altLang="en-US" sz="1700" dirty="0" smtClean="0">
                <a:latin typeface="+mn-ea"/>
              </a:rPr>
              <a:t>주파수는 가속도 중 중력에 의한 신호이므로 제거</a:t>
            </a:r>
            <a:r>
              <a:rPr lang="en-US" altLang="ko-KR" sz="1700" dirty="0" smtClean="0">
                <a:latin typeface="+mn-ea"/>
              </a:rPr>
              <a:t>)</a:t>
            </a:r>
            <a:endParaRPr lang="en-US" altLang="ko-KR" sz="1700" dirty="0">
              <a:latin typeface="+mn-ea"/>
            </a:endParaRPr>
          </a:p>
          <a:p>
            <a:pPr marL="0" indent="0">
              <a:lnSpc>
                <a:spcPct val="110000"/>
              </a:lnSpc>
              <a:buNone/>
            </a:pPr>
            <a:endParaRPr lang="ko-KR" altLang="en-US" sz="2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C133E-D640-46D7-AECA-2F09D672F510}"/>
              </a:ext>
            </a:extLst>
          </p:cNvPr>
          <p:cNvSpPr txBox="1"/>
          <p:nvPr/>
        </p:nvSpPr>
        <p:spPr>
          <a:xfrm>
            <a:off x="5613155" y="427738"/>
            <a:ext cx="217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ex)Median filter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42BEBA-4221-4CCC-A28D-680659B57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77" b="49024"/>
          <a:stretch/>
        </p:blipFill>
        <p:spPr>
          <a:xfrm>
            <a:off x="4857226" y="2593974"/>
            <a:ext cx="4230185" cy="1050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17B501C-CBF3-4686-81D6-4F34CDBA5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24" r="3877"/>
          <a:stretch/>
        </p:blipFill>
        <p:spPr>
          <a:xfrm>
            <a:off x="4846703" y="4079463"/>
            <a:ext cx="4230185" cy="1050971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1BA4876C-2537-4DE5-A12C-B5CC5CF51A7D}"/>
              </a:ext>
            </a:extLst>
          </p:cNvPr>
          <p:cNvSpPr/>
          <p:nvPr/>
        </p:nvSpPr>
        <p:spPr>
          <a:xfrm rot="5400000">
            <a:off x="6829241" y="3597172"/>
            <a:ext cx="265108" cy="611856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006029-1C39-4515-94F4-FA84A276DAB9}"/>
              </a:ext>
            </a:extLst>
          </p:cNvPr>
          <p:cNvSpPr txBox="1"/>
          <p:nvPr/>
        </p:nvSpPr>
        <p:spPr>
          <a:xfrm>
            <a:off x="5199040" y="3588125"/>
            <a:ext cx="12795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Median Filter:</a:t>
            </a:r>
          </a:p>
          <a:p>
            <a:r>
              <a:rPr lang="en-US" altLang="ko-KR" sz="1100" dirty="0"/>
              <a:t>Background noise</a:t>
            </a:r>
            <a:r>
              <a:rPr lang="ko-KR" altLang="en-US" sz="1100" dirty="0"/>
              <a:t>의 제거</a:t>
            </a:r>
            <a:endParaRPr lang="en-US" altLang="ko-KR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334F07-2E5E-40A8-8D78-0A011A0E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886" y="848612"/>
            <a:ext cx="2737771" cy="16798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59778F-C54C-4A6F-B79B-7311C62CD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223" y="5240601"/>
            <a:ext cx="2071161" cy="10565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2B2840-27A9-4DFA-AFC5-A519434E4B12}"/>
              </a:ext>
            </a:extLst>
          </p:cNvPr>
          <p:cNvSpPr txBox="1"/>
          <p:nvPr/>
        </p:nvSpPr>
        <p:spPr>
          <a:xfrm>
            <a:off x="5012894" y="6250589"/>
            <a:ext cx="20711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/>
              <a:t>&lt;nth order </a:t>
            </a:r>
            <a:r>
              <a:rPr lang="en-US" altLang="ko-KR" sz="1100" err="1"/>
              <a:t>butterworth</a:t>
            </a:r>
            <a:r>
              <a:rPr lang="en-US" altLang="ko-KR" sz="1100"/>
              <a:t> filter&gt;</a:t>
            </a:r>
          </a:p>
        </p:txBody>
      </p:sp>
    </p:spTree>
    <p:extLst>
      <p:ext uri="{BB962C8B-B14F-4D97-AF65-F5344CB8AC3E}">
        <p14:creationId xmlns:p14="http://schemas.microsoft.com/office/powerpoint/2010/main" val="326289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208369</TotalTime>
  <Words>1747</Words>
  <Application>Microsoft Office PowerPoint</Application>
  <PresentationFormat>화면 슬라이드 쇼(4:3)</PresentationFormat>
  <Paragraphs>398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4" baseType="lpstr">
      <vt:lpstr>Aharoni</vt:lpstr>
      <vt:lpstr>경기천년제목 Bold</vt:lpstr>
      <vt:lpstr>맑은 고딕</vt:lpstr>
      <vt:lpstr>Arial</vt:lpstr>
      <vt:lpstr>Calibri</vt:lpstr>
      <vt:lpstr>Calibri Light</vt:lpstr>
      <vt:lpstr>Times New Roman</vt:lpstr>
      <vt:lpstr>Office 테마</vt:lpstr>
      <vt:lpstr>스마트폰 데이터를 이용한  HAR(Human Activity Recognition) System </vt:lpstr>
      <vt:lpstr>Index</vt:lpstr>
      <vt:lpstr>1.1 실험 방법</vt:lpstr>
      <vt:lpstr>1.1.1 실험 측정 방식</vt:lpstr>
      <vt:lpstr>1.1.2 가속도 &amp; 자이로 센서</vt:lpstr>
      <vt:lpstr>1.2 데이터의 전처리 </vt:lpstr>
      <vt:lpstr>1.2.1 Raw Data</vt:lpstr>
      <vt:lpstr>1.2.2 Data Splitting</vt:lpstr>
      <vt:lpstr>1.2.3 Signal Processing</vt:lpstr>
      <vt:lpstr>1.2.4 low pass butterworth filter</vt:lpstr>
      <vt:lpstr>1.2.4 Feature Selection</vt:lpstr>
      <vt:lpstr>1.2.5 Windowing</vt:lpstr>
      <vt:lpstr>1.2.6 Feature Generation</vt:lpstr>
      <vt:lpstr>2. 데이터 셋 구조</vt:lpstr>
      <vt:lpstr>2.1.1 데이터 셋 설명</vt:lpstr>
      <vt:lpstr>2.1.2 데이터 셋 내용 </vt:lpstr>
      <vt:lpstr>2.2 데이터 병합</vt:lpstr>
      <vt:lpstr>2.2.1 데이터 병합 코드</vt:lpstr>
      <vt:lpstr>2.2.2 데이터 병합 결과</vt:lpstr>
      <vt:lpstr>중간 발표 이전 리뷰</vt:lpstr>
      <vt:lpstr>중간 발표 이후 계획</vt:lpstr>
      <vt:lpstr>3. Exploratory data analysis (EDA)</vt:lpstr>
      <vt:lpstr>3.1.1 데이터 분포 확인 ( distribution plot )</vt:lpstr>
      <vt:lpstr>3.1.2 데이터 분포 확인 ( Box plot )</vt:lpstr>
      <vt:lpstr>3.2.1 데이터 차원 축소 및 시각화 (PCA)</vt:lpstr>
      <vt:lpstr>3.2.2 데이터 차원 축소 및 시각화 (TSNE)</vt:lpstr>
      <vt:lpstr>4. 모델 생성 및 검증</vt:lpstr>
      <vt:lpstr>4.1.1 Logistic Regression (로지스틱 회귀분석)</vt:lpstr>
      <vt:lpstr>4.1.2 Logistic Regression (로지스틱 회귀분석)</vt:lpstr>
      <vt:lpstr>4.1.3 Logistic Regression (로지스틱 회귀분석)</vt:lpstr>
      <vt:lpstr>4.2 Support Vector Machine(서포트 벡터 머신)</vt:lpstr>
      <vt:lpstr>4.2 Support Vector Machine(서포트 벡터 머신)</vt:lpstr>
      <vt:lpstr>4.2 Support Vector Machine(서포트 벡터 머신)</vt:lpstr>
      <vt:lpstr>4.2.1 LinearSVM</vt:lpstr>
      <vt:lpstr>4.2.1 LinearSVM</vt:lpstr>
      <vt:lpstr>4.2.2 Kernelized SVM</vt:lpstr>
      <vt:lpstr>PowerPoint 프레젠테이션</vt:lpstr>
      <vt:lpstr>4.3.1 Decision Tree (의사결정나무)</vt:lpstr>
      <vt:lpstr>4.3.2 Decision Tree (의사결정나무)</vt:lpstr>
      <vt:lpstr>4.3.3 Decision Tree (의사결정나무)</vt:lpstr>
      <vt:lpstr>4.4.1 Random Forest (랜덤 포레스트)</vt:lpstr>
      <vt:lpstr>4.4.2 Random Forest (랜덤 포레스트)</vt:lpstr>
      <vt:lpstr>4.4.3 Random Forest (랜덤 포레스트)</vt:lpstr>
      <vt:lpstr>5.1 결론 및 향후 개선점</vt:lpstr>
      <vt:lpstr>5.2 결론 및 향후 개선점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 Insun</dc:creator>
  <cp:lastModifiedBy>inventor</cp:lastModifiedBy>
  <cp:revision>2044</cp:revision>
  <cp:lastPrinted>2018-03-06T08:15:05Z</cp:lastPrinted>
  <dcterms:created xsi:type="dcterms:W3CDTF">2015-03-09T05:19:42Z</dcterms:created>
  <dcterms:modified xsi:type="dcterms:W3CDTF">2020-07-16T04:25:54Z</dcterms:modified>
</cp:coreProperties>
</file>